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8" r:id="rId1"/>
  </p:sldMasterIdLst>
  <p:notesMasterIdLst>
    <p:notesMasterId r:id="rId46"/>
  </p:notesMasterIdLst>
  <p:sldIdLst>
    <p:sldId id="854" r:id="rId2"/>
    <p:sldId id="855" r:id="rId3"/>
    <p:sldId id="856" r:id="rId4"/>
    <p:sldId id="841" r:id="rId5"/>
    <p:sldId id="863" r:id="rId6"/>
    <p:sldId id="864" r:id="rId7"/>
    <p:sldId id="858" r:id="rId8"/>
    <p:sldId id="845" r:id="rId9"/>
    <p:sldId id="851" r:id="rId10"/>
    <p:sldId id="846" r:id="rId11"/>
    <p:sldId id="847" r:id="rId12"/>
    <p:sldId id="848" r:id="rId13"/>
    <p:sldId id="859" r:id="rId14"/>
    <p:sldId id="860" r:id="rId15"/>
    <p:sldId id="861" r:id="rId16"/>
    <p:sldId id="843" r:id="rId17"/>
    <p:sldId id="852" r:id="rId18"/>
    <p:sldId id="737" r:id="rId19"/>
    <p:sldId id="760" r:id="rId20"/>
    <p:sldId id="862" r:id="rId21"/>
    <p:sldId id="738" r:id="rId22"/>
    <p:sldId id="764" r:id="rId23"/>
    <p:sldId id="783" r:id="rId24"/>
    <p:sldId id="784" r:id="rId25"/>
    <p:sldId id="804" r:id="rId26"/>
    <p:sldId id="806" r:id="rId27"/>
    <p:sldId id="807" r:id="rId28"/>
    <p:sldId id="808" r:id="rId29"/>
    <p:sldId id="810" r:id="rId30"/>
    <p:sldId id="815" r:id="rId31"/>
    <p:sldId id="817" r:id="rId32"/>
    <p:sldId id="838" r:id="rId33"/>
    <p:sldId id="839" r:id="rId34"/>
    <p:sldId id="819" r:id="rId35"/>
    <p:sldId id="820" r:id="rId36"/>
    <p:sldId id="821" r:id="rId37"/>
    <p:sldId id="825" r:id="rId38"/>
    <p:sldId id="826" r:id="rId39"/>
    <p:sldId id="849" r:id="rId40"/>
    <p:sldId id="827" r:id="rId41"/>
    <p:sldId id="840" r:id="rId42"/>
    <p:sldId id="829" r:id="rId43"/>
    <p:sldId id="830" r:id="rId44"/>
    <p:sldId id="857" r:id="rId45"/>
  </p:sldIdLst>
  <p:sldSz cx="9144000" cy="6858000" type="screen4x3"/>
  <p:notesSz cx="6669088" cy="99266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6600"/>
    <a:srgbClr val="003399"/>
    <a:srgbClr val="FF3300"/>
    <a:srgbClr val="FFFF00"/>
    <a:srgbClr val="FF9900"/>
    <a:srgbClr val="FF6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93" autoAdjust="0"/>
  </p:normalViewPr>
  <p:slideViewPr>
    <p:cSldViewPr>
      <p:cViewPr varScale="1">
        <p:scale>
          <a:sx n="100" d="100"/>
          <a:sy n="100" d="100"/>
        </p:scale>
        <p:origin x="-288" y="-102"/>
      </p:cViewPr>
      <p:guideLst>
        <p:guide orient="horz" pos="2251"/>
        <p:guide pos="292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269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按一下以編輯母片</a:t>
            </a:r>
          </a:p>
          <a:p>
            <a:pPr lvl="1"/>
            <a:r>
              <a:rPr lang="en-US" noProof="0" smtClean="0"/>
              <a:t>第二層</a:t>
            </a:r>
          </a:p>
          <a:p>
            <a:pPr lvl="2"/>
            <a:r>
              <a:rPr lang="en-US" noProof="0" smtClean="0"/>
              <a:t>第三層</a:t>
            </a:r>
          </a:p>
          <a:p>
            <a:pPr lvl="3"/>
            <a:r>
              <a:rPr lang="en-US" noProof="0" smtClean="0"/>
              <a:t>第四層</a:t>
            </a:r>
          </a:p>
          <a:p>
            <a:pPr lvl="4"/>
            <a:r>
              <a:rPr lang="en-US" noProof="0" smtClean="0"/>
              <a:t>第五層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34144C17-F973-4253-A21C-81CED8C6A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720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charset="0"/>
                <a:ea typeface="宋体" charset="-122"/>
              </a:rPr>
              <a:t>文件服务器</a:t>
            </a:r>
            <a:r>
              <a:rPr lang="en-US" altLang="zh-CN" smtClean="0">
                <a:latin typeface="Arial" charset="0"/>
                <a:ea typeface="宋体" charset="-122"/>
              </a:rPr>
              <a:t>(FTP/NAS),</a:t>
            </a:r>
            <a:r>
              <a:rPr lang="zh-CN" altLang="en-US" smtClean="0">
                <a:latin typeface="Arial" charset="0"/>
                <a:ea typeface="宋体" charset="-122"/>
              </a:rPr>
              <a:t>数据库服务器</a:t>
            </a:r>
            <a:r>
              <a:rPr lang="en-US" altLang="zh-CN" smtClean="0">
                <a:latin typeface="Arial" charset="0"/>
                <a:ea typeface="宋体" charset="-122"/>
              </a:rPr>
              <a:t>(ORACLE</a:t>
            </a:r>
            <a:r>
              <a:rPr lang="zh-CN" altLang="en-US" smtClean="0">
                <a:latin typeface="Arial" charset="0"/>
                <a:ea typeface="宋体" charset="-122"/>
              </a:rPr>
              <a:t>、</a:t>
            </a:r>
            <a:r>
              <a:rPr lang="en-US" altLang="zh-CN" smtClean="0">
                <a:latin typeface="Arial" charset="0"/>
                <a:ea typeface="宋体" charset="-122"/>
              </a:rPr>
              <a:t>DB2</a:t>
            </a:r>
            <a:r>
              <a:rPr lang="zh-CN" altLang="en-US" smtClean="0">
                <a:latin typeface="Arial" charset="0"/>
                <a:ea typeface="宋体" charset="-122"/>
              </a:rPr>
              <a:t>、</a:t>
            </a:r>
            <a:r>
              <a:rPr lang="en-US" altLang="zh-CN" smtClean="0">
                <a:latin typeface="Arial" charset="0"/>
                <a:ea typeface="宋体" charset="-122"/>
              </a:rPr>
              <a:t>SQL Serve),</a:t>
            </a:r>
            <a:r>
              <a:rPr lang="zh-CN" altLang="en-US" smtClean="0">
                <a:latin typeface="Arial" charset="0"/>
                <a:ea typeface="宋体" charset="-122"/>
              </a:rPr>
              <a:t>应用程序服务器</a:t>
            </a:r>
            <a:r>
              <a:rPr lang="en-US" altLang="zh-CN" smtClean="0">
                <a:latin typeface="Arial" charset="0"/>
                <a:ea typeface="宋体" charset="-122"/>
              </a:rPr>
              <a:t>(WEB),</a:t>
            </a:r>
            <a:endParaRPr lang="zh-CN" altLang="en-US" smtClean="0">
              <a:latin typeface="Arial" charset="0"/>
              <a:ea typeface="宋体" charset="-122"/>
            </a:endParaRPr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0A21A4D-0929-4AD0-888F-234CE14F006C}" type="slidenum">
              <a:rPr lang="en-US" altLang="zh-CN" smtClean="0">
                <a:ea typeface="PMingLiU" pitchFamily="18" charset="-120"/>
              </a:rPr>
              <a:pPr eaLnBrk="1" hangingPunct="1"/>
              <a:t>4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charset="0"/>
                <a:ea typeface="宋体" charset="-122"/>
              </a:rPr>
              <a:t>控制开机上电时序</a:t>
            </a: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5340D1-0B11-43DE-A8E8-8F59E1A7401E}" type="slidenum">
              <a:rPr lang="en-US" altLang="zh-CN" smtClean="0">
                <a:ea typeface="PMingLiU" pitchFamily="18" charset="-120"/>
              </a:rPr>
              <a:pPr eaLnBrk="1" hangingPunct="1"/>
              <a:t>37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charset="0"/>
              <a:ea typeface="宋体" charset="-122"/>
            </a:endParaRPr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09280CC-1D26-43AD-BE34-1E59160402A7}" type="slidenum">
              <a:rPr lang="en-US" altLang="zh-CN" smtClean="0">
                <a:ea typeface="PMingLiU" pitchFamily="18" charset="-120"/>
              </a:rPr>
              <a:pPr eaLnBrk="1" hangingPunct="1"/>
              <a:t>40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charset="0"/>
                <a:ea typeface="宋体" charset="-122"/>
              </a:rPr>
              <a:t>TPM(Trusted Platform Module)</a:t>
            </a:r>
            <a:r>
              <a:rPr lang="zh-CN" altLang="en-US" smtClean="0">
                <a:latin typeface="Arial" charset="0"/>
                <a:ea typeface="宋体" charset="-122"/>
              </a:rPr>
              <a:t>（可信赖平台模块）它能有效地保护</a:t>
            </a:r>
            <a:r>
              <a:rPr lang="en-US" altLang="zh-CN" smtClean="0">
                <a:latin typeface="Arial" charset="0"/>
                <a:ea typeface="宋体" charset="-122"/>
              </a:rPr>
              <a:t>PC</a:t>
            </a:r>
            <a:r>
              <a:rPr lang="zh-CN" altLang="en-US" smtClean="0">
                <a:latin typeface="Arial" charset="0"/>
                <a:ea typeface="宋体" charset="-122"/>
              </a:rPr>
              <a:t>、防止非法用户访问。</a:t>
            </a: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774B78F-7B91-49CC-9D7B-9772E1EDF4C3}" type="slidenum">
              <a:rPr lang="en-US" altLang="zh-CN" smtClean="0">
                <a:ea typeface="PMingLiU" pitchFamily="18" charset="-120"/>
              </a:rPr>
              <a:pPr eaLnBrk="1" hangingPunct="1"/>
              <a:t>41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charset="0"/>
                <a:ea typeface="宋体" charset="-122"/>
              </a:rPr>
              <a:t>系统维护开关</a:t>
            </a:r>
            <a:r>
              <a:rPr lang="en-US" altLang="zh-CN" smtClean="0">
                <a:latin typeface="Arial" charset="0"/>
                <a:ea typeface="宋体" charset="-122"/>
              </a:rPr>
              <a:t>(System Maintenance Switch ) </a:t>
            </a:r>
            <a:r>
              <a:rPr lang="zh-CN" altLang="en-US" smtClean="0">
                <a:latin typeface="Arial" charset="0"/>
                <a:ea typeface="宋体" charset="-122"/>
              </a:rPr>
              <a:t>是一个多位长的拨码开关</a:t>
            </a:r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51E89D2-F6FD-45AB-B909-F8B4CAFDE493}" type="slidenum">
              <a:rPr lang="en-US" altLang="zh-CN" smtClean="0">
                <a:ea typeface="PMingLiU" pitchFamily="18" charset="-120"/>
              </a:rPr>
              <a:pPr eaLnBrk="1" hangingPunct="1"/>
              <a:t>42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charset="0"/>
                <a:ea typeface="宋体" charset="-122"/>
              </a:rPr>
              <a:t>1</a:t>
            </a:r>
            <a:r>
              <a:rPr lang="zh-CN" altLang="en-US" smtClean="0">
                <a:latin typeface="Arial" charset="0"/>
                <a:ea typeface="宋体" charset="-122"/>
              </a:rPr>
              <a:t>：</a:t>
            </a:r>
            <a:r>
              <a:rPr lang="en-US" altLang="zh-CN" smtClean="0">
                <a:latin typeface="Arial" charset="0"/>
                <a:ea typeface="宋体" charset="-122"/>
              </a:rPr>
              <a:t>BIOS</a:t>
            </a:r>
            <a:r>
              <a:rPr lang="zh-CN" altLang="en-US" smtClean="0">
                <a:latin typeface="Arial" charset="0"/>
                <a:ea typeface="宋体" charset="-122"/>
              </a:rPr>
              <a:t>锁；</a:t>
            </a:r>
            <a:r>
              <a:rPr lang="en-US" altLang="zh-CN" smtClean="0">
                <a:latin typeface="Arial" charset="0"/>
                <a:ea typeface="宋体" charset="-122"/>
              </a:rPr>
              <a:t>3</a:t>
            </a:r>
            <a:r>
              <a:rPr lang="zh-CN" altLang="en-US" smtClean="0">
                <a:latin typeface="Arial" charset="0"/>
                <a:ea typeface="宋体" charset="-122"/>
              </a:rPr>
              <a:t>：</a:t>
            </a:r>
            <a:r>
              <a:rPr lang="en-US" altLang="zh-CN" smtClean="0">
                <a:latin typeface="Arial" charset="0"/>
                <a:ea typeface="宋体" charset="-122"/>
              </a:rPr>
              <a:t>BIOS</a:t>
            </a:r>
            <a:r>
              <a:rPr lang="zh-CN" altLang="en-US" smtClean="0">
                <a:latin typeface="Arial" charset="0"/>
                <a:ea typeface="宋体" charset="-122"/>
              </a:rPr>
              <a:t> </a:t>
            </a:r>
            <a:r>
              <a:rPr lang="en-US" altLang="zh-CN" smtClean="0">
                <a:latin typeface="Arial" charset="0"/>
                <a:ea typeface="宋体" charset="-122"/>
              </a:rPr>
              <a:t>debug</a:t>
            </a:r>
            <a:r>
              <a:rPr lang="zh-CN" altLang="en-US" smtClean="0">
                <a:latin typeface="Arial" charset="0"/>
                <a:ea typeface="宋体" charset="-122"/>
              </a:rPr>
              <a:t>模式 </a:t>
            </a:r>
            <a:r>
              <a:rPr lang="en-US" altLang="zh-CN" smtClean="0">
                <a:latin typeface="Arial" charset="0"/>
                <a:ea typeface="宋体" charset="-122"/>
              </a:rPr>
              <a:t>4</a:t>
            </a:r>
            <a:r>
              <a:rPr lang="zh-CN" altLang="en-US" smtClean="0">
                <a:latin typeface="Arial" charset="0"/>
                <a:ea typeface="宋体" charset="-122"/>
              </a:rPr>
              <a:t>：重置开机密码 </a:t>
            </a:r>
            <a:r>
              <a:rPr lang="en-US" altLang="zh-CN" smtClean="0">
                <a:latin typeface="Arial" charset="0"/>
                <a:ea typeface="宋体" charset="-122"/>
              </a:rPr>
              <a:t>5</a:t>
            </a:r>
            <a:r>
              <a:rPr lang="zh-CN" altLang="en-US" smtClean="0">
                <a:latin typeface="Arial" charset="0"/>
                <a:ea typeface="宋体" charset="-122"/>
              </a:rPr>
              <a:t>：检查系统配置信息；</a:t>
            </a:r>
            <a:r>
              <a:rPr lang="en-US" altLang="zh-CN" smtClean="0">
                <a:latin typeface="Arial" charset="0"/>
                <a:ea typeface="宋体" charset="-122"/>
              </a:rPr>
              <a:t>7:6</a:t>
            </a:r>
            <a:r>
              <a:rPr lang="zh-CN" altLang="en-US" smtClean="0">
                <a:latin typeface="Arial" charset="0"/>
                <a:ea typeface="宋体" charset="-122"/>
              </a:rPr>
              <a:t>：</a:t>
            </a:r>
            <a:r>
              <a:rPr lang="en-US" altLang="zh-CN" smtClean="0">
                <a:latin typeface="Arial" charset="0"/>
                <a:ea typeface="宋体" charset="-122"/>
              </a:rPr>
              <a:t>POST LED</a:t>
            </a:r>
            <a:r>
              <a:rPr lang="zh-CN" altLang="en-US" smtClean="0">
                <a:latin typeface="Arial" charset="0"/>
                <a:ea typeface="宋体" charset="-122"/>
              </a:rPr>
              <a:t>切换显示目标</a:t>
            </a: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1EBFB6C-A4AE-4C23-938C-F34223963595}" type="slidenum">
              <a:rPr lang="en-US" altLang="zh-CN" smtClean="0">
                <a:ea typeface="PMingLiU" pitchFamily="18" charset="-120"/>
              </a:rPr>
              <a:pPr eaLnBrk="1" hangingPunct="1"/>
              <a:t>43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charset="0"/>
                <a:ea typeface="宋体" charset="-122"/>
              </a:rPr>
              <a:t>增加校验信息来保护硬盘上的数据，在线更换硬盘保证系统不停机，</a:t>
            </a:r>
            <a:r>
              <a:rPr lang="en-US" altLang="zh-CN" smtClean="0">
                <a:latin typeface="Arial" charset="0"/>
                <a:ea typeface="宋体" charset="-122"/>
              </a:rPr>
              <a:t>ilo</a:t>
            </a:r>
            <a:r>
              <a:rPr lang="zh-CN" altLang="en-US" smtClean="0">
                <a:latin typeface="Arial" charset="0"/>
                <a:ea typeface="宋体" charset="-122"/>
              </a:rPr>
              <a:t>监控</a:t>
            </a:r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F4088B1-71AE-4C4E-B1AB-8B1B85EAAE94}" type="slidenum">
              <a:rPr lang="en-US" altLang="zh-CN" smtClean="0">
                <a:ea typeface="PMingLiU" pitchFamily="18" charset="-120"/>
              </a:rPr>
              <a:pPr eaLnBrk="1" hangingPunct="1"/>
              <a:t>8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charset="0"/>
                <a:ea typeface="宋体" charset="-122"/>
              </a:rPr>
              <a:t>DL:</a:t>
            </a:r>
            <a:r>
              <a:rPr lang="zh-CN" altLang="en-US" smtClean="0">
                <a:latin typeface="Arial" charset="0"/>
                <a:ea typeface="宋体" charset="-122"/>
              </a:rPr>
              <a:t>体积小，集成度高。</a:t>
            </a:r>
            <a:r>
              <a:rPr lang="en-US" altLang="zh-CN" smtClean="0">
                <a:latin typeface="Arial" charset="0"/>
                <a:ea typeface="宋体" charset="-122"/>
              </a:rPr>
              <a:t>ML:</a:t>
            </a:r>
            <a:r>
              <a:rPr lang="zh-CN" altLang="en-US" smtClean="0">
                <a:latin typeface="Arial" charset="0"/>
                <a:ea typeface="宋体" charset="-122"/>
              </a:rPr>
              <a:t>和家庭中的台式机结构相似，独立运行。</a:t>
            </a:r>
            <a:r>
              <a:rPr lang="en-US" altLang="zh-CN" smtClean="0">
                <a:latin typeface="Arial" charset="0"/>
                <a:ea typeface="宋体" charset="-122"/>
              </a:rPr>
              <a:t>BL:</a:t>
            </a:r>
            <a:r>
              <a:rPr lang="zh-CN" altLang="en-US" smtClean="0">
                <a:latin typeface="Arial" charset="0"/>
                <a:ea typeface="宋体" charset="-122"/>
              </a:rPr>
              <a:t>配合</a:t>
            </a:r>
            <a:r>
              <a:rPr lang="en-US" altLang="zh-CN" smtClean="0">
                <a:latin typeface="Arial" charset="0"/>
                <a:ea typeface="宋体" charset="-122"/>
              </a:rPr>
              <a:t>C3000/C7000</a:t>
            </a:r>
            <a:r>
              <a:rPr lang="zh-CN" altLang="en-US" smtClean="0">
                <a:latin typeface="Arial" charset="0"/>
                <a:ea typeface="宋体" charset="-122"/>
              </a:rPr>
              <a:t>刀片服务器机箱，配置灵活，可分为两种半宽和全宽两种；</a:t>
            </a:r>
            <a:r>
              <a:rPr lang="en-US" altLang="zh-CN" smtClean="0">
                <a:latin typeface="Arial" charset="0"/>
                <a:ea typeface="宋体" charset="-122"/>
              </a:rPr>
              <a:t>SL</a:t>
            </a:r>
            <a:r>
              <a:rPr lang="zh-CN" altLang="en-US" smtClean="0">
                <a:latin typeface="Arial" charset="0"/>
                <a:ea typeface="宋体" charset="-122"/>
              </a:rPr>
              <a:t>：介于</a:t>
            </a:r>
            <a:r>
              <a:rPr lang="en-US" altLang="zh-CN" smtClean="0">
                <a:latin typeface="Arial" charset="0"/>
                <a:ea typeface="宋体" charset="-122"/>
              </a:rPr>
              <a:t>DL</a:t>
            </a:r>
            <a:r>
              <a:rPr lang="zh-CN" altLang="en-US" smtClean="0">
                <a:latin typeface="Arial" charset="0"/>
                <a:ea typeface="宋体" charset="-122"/>
              </a:rPr>
              <a:t>和</a:t>
            </a:r>
            <a:r>
              <a:rPr lang="en-US" altLang="zh-CN" smtClean="0">
                <a:latin typeface="Arial" charset="0"/>
                <a:ea typeface="宋体" charset="-122"/>
              </a:rPr>
              <a:t>BL</a:t>
            </a:r>
            <a:r>
              <a:rPr lang="zh-CN" altLang="en-US" smtClean="0">
                <a:latin typeface="Arial" charset="0"/>
                <a:ea typeface="宋体" charset="-122"/>
              </a:rPr>
              <a:t>之间，兼顾高密度和灵活性</a:t>
            </a: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1F595B3-293A-4A34-828F-5ED2683C9D8E}" type="slidenum">
              <a:rPr lang="en-US" altLang="zh-CN" smtClean="0">
                <a:ea typeface="PMingLiU" pitchFamily="18" charset="-120"/>
              </a:rPr>
              <a:pPr eaLnBrk="1" hangingPunct="1"/>
              <a:t>9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charset="0"/>
                <a:ea typeface="宋体" charset="-122"/>
              </a:rPr>
              <a:t>SL:2500/210t</a:t>
            </a:r>
            <a:r>
              <a:rPr lang="zh-CN" altLang="en-US" smtClean="0">
                <a:latin typeface="Arial" charset="0"/>
                <a:ea typeface="宋体" charset="-122"/>
              </a:rPr>
              <a:t>（命名不规范）</a:t>
            </a: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FD204D7-3D2F-4EFB-A98B-4881506D86F9}" type="slidenum">
              <a:rPr lang="en-US" altLang="zh-CN" smtClean="0">
                <a:ea typeface="PMingLiU" pitchFamily="18" charset="-120"/>
              </a:rPr>
              <a:pPr eaLnBrk="1" hangingPunct="1"/>
              <a:t>10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charset="0"/>
                <a:ea typeface="宋体" charset="-122"/>
              </a:rPr>
              <a:t>Essential</a:t>
            </a:r>
            <a:r>
              <a:rPr lang="zh-CN" altLang="en-US" smtClean="0">
                <a:latin typeface="Arial" charset="0"/>
                <a:ea typeface="宋体" charset="-122"/>
              </a:rPr>
              <a:t>：基本的，主流的</a:t>
            </a:r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3F75A0F-C594-45FF-835F-BF1445B21D7D}" type="slidenum">
              <a:rPr lang="en-US" altLang="zh-CN" smtClean="0">
                <a:ea typeface="PMingLiU" pitchFamily="18" charset="-120"/>
              </a:rPr>
              <a:pPr eaLnBrk="1" hangingPunct="1"/>
              <a:t>11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charset="0"/>
                <a:ea typeface="宋体" charset="-122"/>
              </a:rPr>
              <a:t>SL460 Top</a:t>
            </a:r>
            <a:r>
              <a:rPr lang="zh-CN" altLang="en-US" smtClean="0">
                <a:latin typeface="Arial" charset="0"/>
                <a:ea typeface="宋体" charset="-122"/>
              </a:rPr>
              <a:t>：</a:t>
            </a:r>
            <a:r>
              <a:rPr lang="zh-CN" altLang="en-US" smtClean="0">
                <a:solidFill>
                  <a:schemeClr val="folHlink"/>
                </a:solidFill>
                <a:latin typeface="Arial" charset="0"/>
                <a:ea typeface="宋体" charset="-122"/>
              </a:rPr>
              <a:t>Chassis</a:t>
            </a:r>
            <a:r>
              <a:rPr lang="en-US" altLang="zh-CN" smtClean="0">
                <a:solidFill>
                  <a:schemeClr val="folHlink"/>
                </a:solidFill>
                <a:latin typeface="Arial" charset="0"/>
                <a:ea typeface="宋体" charset="-122"/>
              </a:rPr>
              <a:t>,</a:t>
            </a:r>
            <a:r>
              <a:rPr lang="zh-CN" altLang="en-US" smtClean="0">
                <a:latin typeface="Arial" charset="0"/>
                <a:ea typeface="宋体" charset="-122"/>
              </a:rPr>
              <a:t> </a:t>
            </a:r>
            <a:r>
              <a:rPr lang="en-US" altLang="zh-CN" smtClean="0">
                <a:latin typeface="Arial" charset="0"/>
                <a:ea typeface="宋体" charset="-122"/>
              </a:rPr>
              <a:t>Below</a:t>
            </a:r>
            <a:r>
              <a:rPr lang="zh-CN" altLang="en-US" smtClean="0">
                <a:latin typeface="Arial" charset="0"/>
                <a:ea typeface="宋体" charset="-122"/>
              </a:rPr>
              <a:t>：</a:t>
            </a:r>
            <a:r>
              <a:rPr lang="en-US" altLang="zh-CN" smtClean="0">
                <a:latin typeface="Arial" charset="0"/>
                <a:ea typeface="宋体" charset="-122"/>
              </a:rPr>
              <a:t>SL Server</a:t>
            </a:r>
            <a:endParaRPr lang="zh-CN" altLang="en-US" smtClean="0">
              <a:latin typeface="Arial" charset="0"/>
              <a:ea typeface="PMingLiU" pitchFamily="18" charset="-120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E37A197-D33D-44D2-A1BD-2093E2448803}" type="slidenum">
              <a:rPr lang="en-US" altLang="zh-CN" smtClean="0">
                <a:ea typeface="PMingLiU" pitchFamily="18" charset="-120"/>
              </a:rPr>
              <a:pPr eaLnBrk="1" hangingPunct="1"/>
              <a:t>16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charset="0"/>
                <a:ea typeface="宋体" charset="-122"/>
              </a:rPr>
              <a:t>BL460</a:t>
            </a:r>
            <a:endParaRPr lang="zh-CN" altLang="en-US" smtClean="0">
              <a:latin typeface="Arial" charset="0"/>
              <a:ea typeface="宋体" charset="-122"/>
            </a:endParaRPr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7919CE-5262-492C-9CB7-FA58A81B0C5C}" type="slidenum">
              <a:rPr lang="en-US" altLang="zh-CN" smtClean="0">
                <a:solidFill>
                  <a:srgbClr val="000000"/>
                </a:solidFill>
                <a:ea typeface="PMingLiU" pitchFamily="18" charset="-120"/>
              </a:rPr>
              <a:pPr eaLnBrk="1" hangingPunct="1"/>
              <a:t>17</a:t>
            </a:fld>
            <a:endParaRPr lang="en-US" altLang="zh-CN" smtClean="0">
              <a:solidFill>
                <a:srgbClr val="000000"/>
              </a:solidFill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charset="0"/>
                <a:ea typeface="宋体" charset="-122"/>
              </a:rPr>
              <a:t>Top:</a:t>
            </a:r>
            <a:r>
              <a:rPr lang="zh-CN" altLang="en-US" smtClean="0">
                <a:solidFill>
                  <a:schemeClr val="folHlink"/>
                </a:solidFill>
                <a:latin typeface="Arial" charset="0"/>
                <a:ea typeface="宋体" charset="-122"/>
              </a:rPr>
              <a:t>Front</a:t>
            </a:r>
            <a:r>
              <a:rPr lang="en-US" altLang="zh-CN" smtClean="0">
                <a:latin typeface="Arial" charset="0"/>
                <a:ea typeface="宋体" charset="-122"/>
              </a:rPr>
              <a:t>,Below</a:t>
            </a:r>
            <a:r>
              <a:rPr lang="zh-CN" altLang="en-US" smtClean="0">
                <a:latin typeface="Arial" charset="0"/>
                <a:ea typeface="宋体" charset="-122"/>
              </a:rPr>
              <a:t>：</a:t>
            </a:r>
            <a:r>
              <a:rPr lang="en-US" altLang="zh-CN" smtClean="0">
                <a:latin typeface="Arial" charset="0"/>
                <a:ea typeface="宋体" charset="-122"/>
              </a:rPr>
              <a:t>Back</a:t>
            </a:r>
            <a:endParaRPr lang="zh-CN" altLang="en-US" smtClean="0">
              <a:solidFill>
                <a:schemeClr val="folHlink"/>
              </a:solidFill>
              <a:latin typeface="Arial" charset="0"/>
              <a:ea typeface="宋体" charset="-122"/>
            </a:endParaRPr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EA48EE1-FB05-4465-92E7-2A08D55D25D8}" type="slidenum">
              <a:rPr lang="en-US" altLang="zh-CN" smtClean="0">
                <a:ea typeface="PMingLiU" pitchFamily="18" charset="-120"/>
              </a:rPr>
              <a:pPr eaLnBrk="1" hangingPunct="1"/>
              <a:t>18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charset="0"/>
                <a:ea typeface="宋体" charset="-122"/>
              </a:rPr>
              <a:t>注意区分</a:t>
            </a:r>
            <a:r>
              <a:rPr lang="en-US" altLang="zh-CN" smtClean="0">
                <a:latin typeface="Arial" charset="0"/>
                <a:ea typeface="宋体" charset="-122"/>
              </a:rPr>
              <a:t>ilo</a:t>
            </a:r>
            <a:r>
              <a:rPr lang="zh-CN" altLang="en-US" smtClean="0">
                <a:latin typeface="Arial" charset="0"/>
                <a:ea typeface="宋体" charset="-122"/>
              </a:rPr>
              <a:t>口和</a:t>
            </a:r>
            <a:r>
              <a:rPr lang="en-US" altLang="zh-CN" smtClean="0">
                <a:latin typeface="Arial" charset="0"/>
                <a:ea typeface="宋体" charset="-122"/>
              </a:rPr>
              <a:t>nic</a:t>
            </a:r>
            <a:r>
              <a:rPr lang="zh-CN" altLang="en-US" smtClean="0">
                <a:latin typeface="Arial" charset="0"/>
                <a:ea typeface="宋体" charset="-122"/>
              </a:rPr>
              <a:t>口，区分</a:t>
            </a:r>
            <a:r>
              <a:rPr lang="en-US" altLang="zh-CN" smtClean="0">
                <a:latin typeface="Arial" charset="0"/>
                <a:ea typeface="宋体" charset="-122"/>
              </a:rPr>
              <a:t>VGA</a:t>
            </a:r>
            <a:r>
              <a:rPr lang="zh-CN" altLang="en-US" smtClean="0">
                <a:latin typeface="Arial" charset="0"/>
                <a:ea typeface="宋体" charset="-122"/>
              </a:rPr>
              <a:t>和</a:t>
            </a:r>
            <a:r>
              <a:rPr lang="en-US" altLang="zh-CN" smtClean="0">
                <a:latin typeface="Arial" charset="0"/>
                <a:ea typeface="宋体" charset="-122"/>
              </a:rPr>
              <a:t>COM</a:t>
            </a:r>
            <a:r>
              <a:rPr lang="zh-CN" altLang="en-US" smtClean="0">
                <a:latin typeface="Arial" charset="0"/>
                <a:ea typeface="宋体" charset="-122"/>
              </a:rPr>
              <a:t>接口</a:t>
            </a:r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2AE1DFA-8181-4279-892C-ACFEFE0E04B3}" type="slidenum">
              <a:rPr lang="en-US" altLang="zh-CN" smtClean="0">
                <a:ea typeface="PMingLiU" pitchFamily="18" charset="-120"/>
              </a:rPr>
              <a:pPr eaLnBrk="1" hangingPunct="1"/>
              <a:t>34</a:t>
            </a:fld>
            <a:endParaRPr lang="en-US" altLang="zh-CN" smtClean="0">
              <a:ea typeface="PMingLiU" pitchFamily="18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609600"/>
            <a:ext cx="8305800" cy="1981200"/>
          </a:xfrm>
        </p:spPr>
        <p:txBody>
          <a:bodyPr/>
          <a:lstStyle>
            <a:lvl1pPr>
              <a:defRPr sz="38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29000"/>
            <a:ext cx="6781800" cy="2305050"/>
          </a:xfrm>
        </p:spPr>
        <p:txBody>
          <a:bodyPr anchor="b"/>
          <a:lstStyle>
            <a:lvl1pPr marL="0" indent="0" algn="ctr">
              <a:lnSpc>
                <a:spcPct val="120000"/>
              </a:lnSpc>
              <a:buFont typeface="Wingdings" pitchFamily="2" charset="2"/>
              <a:buNone/>
              <a:defRPr sz="20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26931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26931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F1CBF9A-659F-40CF-92FB-3F559181C30D}" type="slidenum">
              <a:rPr lang="en-US" altLang="zh-TW"/>
              <a:pPr/>
              <a:t>‹#›</a:t>
            </a:fld>
            <a:endParaRPr lang="en-US" altLang="zh-TW"/>
          </a:p>
        </p:txBody>
      </p:sp>
      <p:pic>
        <p:nvPicPr>
          <p:cNvPr id="269319" name="Picture 7" descr="sub_he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320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2438"/>
            <a:ext cx="9144000" cy="7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16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92DD82-E7D9-47C9-9582-69FC0718100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3082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430213"/>
            <a:ext cx="2133600" cy="57419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30213"/>
            <a:ext cx="6248400" cy="57419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B00FF1-9FCC-4C43-BB67-9B8595FCBB0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9767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30213"/>
            <a:ext cx="8534400" cy="838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81000" y="1524000"/>
            <a:ext cx="4038600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524000"/>
            <a:ext cx="4038600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578600"/>
            <a:ext cx="2133600" cy="2667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578600"/>
            <a:ext cx="2133600" cy="266700"/>
          </a:xfrm>
        </p:spPr>
        <p:txBody>
          <a:bodyPr/>
          <a:lstStyle>
            <a:lvl1pPr>
              <a:defRPr/>
            </a:lvl1pPr>
          </a:lstStyle>
          <a:p>
            <a:fld id="{DABFCFC9-5A0A-4531-9039-7955B7AF288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366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225B21-F6B2-47EF-A984-A71EB8AF995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336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80AF72-E29C-4BCA-A987-32D4BE350BA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50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524000"/>
            <a:ext cx="40386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5F750E-2420-489A-B91D-90A9DB2174F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73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61FB9D0-38C1-41B6-9C17-A3A230B4323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268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772AF5-DFCB-449D-9932-3A6227857D9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310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8CBF99D-7264-4DEB-BF52-F6E6E0A0763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977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938B6A-38AC-4A0E-A350-7CFD6D2C390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873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BC245F-BBB5-4A6E-8B69-FD5ABA3E785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4876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30213"/>
            <a:ext cx="8534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524000"/>
            <a:ext cx="8229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78600"/>
            <a:ext cx="21336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b="1">
                <a:solidFill>
                  <a:srgbClr val="FF0000"/>
                </a:solidFill>
                <a:ea typeface="+mn-ea"/>
              </a:defRPr>
            </a:lvl1pPr>
          </a:lstStyle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268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78600"/>
            <a:ext cx="21336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b="1">
                <a:solidFill>
                  <a:srgbClr val="0000FF"/>
                </a:solidFill>
              </a:defRPr>
            </a:lvl1pPr>
          </a:lstStyle>
          <a:p>
            <a:fld id="{1CBEE329-0668-4A4F-9FB8-29E5CEB12586}" type="slidenum">
              <a:rPr lang="en-US" altLang="zh-TW">
                <a:ea typeface="新細明體" pitchFamily="18" charset="-120"/>
              </a:rPr>
              <a:pPr/>
              <a:t>‹#›</a:t>
            </a:fld>
            <a:endParaRPr lang="en-US" altLang="zh-TW">
              <a:ea typeface="新細明體" pitchFamily="18" charset="-120"/>
            </a:endParaRPr>
          </a:p>
        </p:txBody>
      </p:sp>
      <p:pic>
        <p:nvPicPr>
          <p:cNvPr id="268295" name="Picture 7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2213"/>
            <a:ext cx="9144000" cy="7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8296" name="Picture 8" descr="sub_heade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30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800">
          <a:solidFill>
            <a:srgbClr val="000099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rgbClr val="000099"/>
          </a:solidFill>
          <a:latin typeface="+mn-lt"/>
          <a:ea typeface="+mn-ea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400">
          <a:solidFill>
            <a:srgbClr val="000099"/>
          </a:solidFill>
          <a:latin typeface="+mn-lt"/>
          <a:ea typeface="+mn-ea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rgbClr val="000099"/>
          </a:solidFill>
          <a:latin typeface="+mn-lt"/>
          <a:ea typeface="+mn-ea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rgbClr val="000099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rgbClr val="000099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rgbClr val="000099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rgbClr val="000099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rgbClr val="00009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314.htm" TargetMode="External"/><Relationship Id="rId7" Type="http://schemas.openxmlformats.org/officeDocument/2006/relationships/hyperlink" Target="http://baike.baidu.com/view/25278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ike.baidu.com/view/1082.htm" TargetMode="External"/><Relationship Id="rId5" Type="http://schemas.openxmlformats.org/officeDocument/2006/relationships/hyperlink" Target="http://baike.baidu.com/view/15282.htm" TargetMode="External"/><Relationship Id="rId4" Type="http://schemas.openxmlformats.org/officeDocument/2006/relationships/hyperlink" Target="http://baike.baidu.com/view/2089.ht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42B8CD-56DE-4C4C-AD3D-72B9B866B7E4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450566" name="Rectangle 6"/>
          <p:cNvSpPr>
            <a:spLocks noChangeArrowheads="1"/>
          </p:cNvSpPr>
          <p:nvPr/>
        </p:nvSpPr>
        <p:spPr bwMode="auto">
          <a:xfrm>
            <a:off x="1187449" y="1916832"/>
            <a:ext cx="64801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6000" dirty="0" smtClean="0">
                <a:solidFill>
                  <a:srgbClr val="33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Server</a:t>
            </a:r>
            <a:r>
              <a:rPr lang="zh-CN" altLang="en-US" sz="6000" dirty="0" smtClean="0">
                <a:solidFill>
                  <a:srgbClr val="33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架构及组装</a:t>
            </a:r>
            <a:endParaRPr lang="zh-CN" altLang="en-US" sz="6000" dirty="0">
              <a:solidFill>
                <a:srgbClr val="330066"/>
              </a:solidFill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450568" name="Rectangle 8"/>
          <p:cNvSpPr>
            <a:spLocks noGrp="1" noChangeArrowheads="1"/>
          </p:cNvSpPr>
          <p:nvPr>
            <p:ph type="title"/>
          </p:nvPr>
        </p:nvSpPr>
        <p:spPr>
          <a:xfrm>
            <a:off x="2195736" y="4581524"/>
            <a:ext cx="5040560" cy="1439763"/>
          </a:xfrm>
          <a:noFill/>
          <a:ln/>
        </p:spPr>
        <p:txBody>
          <a:bodyPr/>
          <a:lstStyle/>
          <a:p>
            <a:r>
              <a:rPr lang="en-US" altLang="zh-CN" sz="3200" dirty="0"/>
              <a:t>Server </a:t>
            </a:r>
            <a:r>
              <a:rPr lang="en-US" altLang="zh-CN" sz="3200" dirty="0" smtClean="0"/>
              <a:t>R&amp;D FW2 Team</a:t>
            </a:r>
            <a:br>
              <a:rPr lang="en-US" altLang="zh-CN" sz="3200" dirty="0" smtClean="0"/>
            </a:br>
            <a:r>
              <a:rPr lang="en-US" altLang="zh-CN" sz="3200" dirty="0" smtClean="0"/>
              <a:t>Jason Yuan</a:t>
            </a:r>
            <a:br>
              <a:rPr lang="en-US" altLang="zh-CN" sz="3200" dirty="0" smtClean="0"/>
            </a:br>
            <a:r>
              <a:rPr lang="en-US" altLang="zh-CN" sz="3200" dirty="0" smtClean="0"/>
              <a:t>2017/2/6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6346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命名规则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524000"/>
            <a:ext cx="8583488" cy="4648200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dirty="0" smtClean="0">
                <a:ea typeface="+mn-ea"/>
              </a:rPr>
              <a:t>HP</a:t>
            </a:r>
            <a:r>
              <a:rPr lang="zh-CN" altLang="en-US" dirty="0">
                <a:ea typeface="+mn-ea"/>
              </a:rPr>
              <a:t>服务器的命名规则</a:t>
            </a:r>
            <a:r>
              <a:rPr lang="en-US" altLang="zh-CN" dirty="0" smtClean="0">
                <a:ea typeface="+mn-ea"/>
              </a:rPr>
              <a:t>: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zh-CN" altLang="en-US" b="1" dirty="0" smtClean="0">
                <a:solidFill>
                  <a:srgbClr val="00B0F0"/>
                </a:solidFill>
                <a:ea typeface="+mn-ea"/>
              </a:rPr>
              <a:t>字母</a:t>
            </a:r>
            <a:r>
              <a:rPr lang="en-US" altLang="zh-CN" b="1" dirty="0" smtClean="0">
                <a:solidFill>
                  <a:srgbClr val="00B0F0"/>
                </a:solidFill>
              </a:rPr>
              <a:t> (DL</a:t>
            </a:r>
            <a:r>
              <a:rPr lang="en-US" altLang="zh-CN" b="1" dirty="0">
                <a:solidFill>
                  <a:srgbClr val="00B0F0"/>
                </a:solidFill>
              </a:rPr>
              <a:t>/</a:t>
            </a:r>
            <a:r>
              <a:rPr lang="en-US" altLang="zh-CN" b="1" dirty="0" smtClean="0">
                <a:solidFill>
                  <a:srgbClr val="00B0F0"/>
                </a:solidFill>
              </a:rPr>
              <a:t>ML/BL/SL</a:t>
            </a:r>
            <a:r>
              <a:rPr lang="en-US" altLang="zh-CN" b="1" dirty="0">
                <a:solidFill>
                  <a:srgbClr val="00B0F0"/>
                </a:solidFill>
              </a:rPr>
              <a:t>) </a:t>
            </a:r>
            <a:r>
              <a:rPr lang="en-US" altLang="zh-CN" b="1" dirty="0" smtClean="0">
                <a:solidFill>
                  <a:srgbClr val="00B0F0"/>
                </a:solidFill>
                <a:ea typeface="+mn-ea"/>
              </a:rPr>
              <a:t>+</a:t>
            </a:r>
            <a:r>
              <a:rPr lang="zh-CN" altLang="en-US" b="1" dirty="0" smtClean="0">
                <a:solidFill>
                  <a:srgbClr val="00B0F0"/>
                </a:solidFill>
                <a:ea typeface="+mn-ea"/>
              </a:rPr>
              <a:t>数字</a:t>
            </a:r>
            <a:r>
              <a:rPr lang="en-US" altLang="zh-CN" b="1" dirty="0" smtClean="0">
                <a:solidFill>
                  <a:srgbClr val="00B0F0"/>
                </a:solidFill>
                <a:ea typeface="+mn-ea"/>
              </a:rPr>
              <a:t>(</a:t>
            </a:r>
            <a:r>
              <a:rPr lang="zh-CN" altLang="en-US" b="1" dirty="0" smtClean="0">
                <a:solidFill>
                  <a:srgbClr val="00B0F0"/>
                </a:solidFill>
                <a:ea typeface="+mn-ea"/>
              </a:rPr>
              <a:t>三位数</a:t>
            </a:r>
            <a:r>
              <a:rPr lang="en-US" altLang="zh-CN" b="1" dirty="0" smtClean="0">
                <a:solidFill>
                  <a:srgbClr val="00B0F0"/>
                </a:solidFill>
                <a:ea typeface="+mn-ea"/>
              </a:rPr>
              <a:t>)</a:t>
            </a: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altLang="zh-CN" b="1" dirty="0" smtClean="0">
              <a:solidFill>
                <a:srgbClr val="00B0F0"/>
              </a:solidFill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zh-CN" altLang="en-US" dirty="0" smtClean="0">
                <a:ea typeface="+mn-ea"/>
              </a:rPr>
              <a:t>三</a:t>
            </a:r>
            <a:r>
              <a:rPr lang="zh-CN" altLang="en-US" dirty="0" smtClean="0"/>
              <a:t>位</a:t>
            </a:r>
            <a:r>
              <a:rPr lang="zh-CN" altLang="en-US" dirty="0" smtClean="0">
                <a:ea typeface="+mn-ea"/>
              </a:rPr>
              <a:t>数</a:t>
            </a:r>
            <a:r>
              <a:rPr lang="zh-CN" altLang="en-US" dirty="0">
                <a:ea typeface="+mn-ea"/>
              </a:rPr>
              <a:t>字表示型号</a:t>
            </a:r>
            <a:r>
              <a:rPr lang="zh-CN" altLang="en-US" dirty="0" smtClean="0">
                <a:ea typeface="+mn-ea"/>
              </a:rPr>
              <a:t>，前</a:t>
            </a:r>
            <a:r>
              <a:rPr lang="zh-CN" altLang="en-US" dirty="0">
                <a:ea typeface="+mn-ea"/>
              </a:rPr>
              <a:t>两位的规则为</a:t>
            </a:r>
            <a:r>
              <a:rPr lang="zh-CN" altLang="en-US" dirty="0" smtClean="0">
                <a:ea typeface="+mn-ea"/>
              </a:rPr>
              <a:t>：</a:t>
            </a:r>
            <a:endParaRPr lang="en-US" altLang="zh-CN" dirty="0" smtClean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dirty="0" smtClean="0">
                <a:ea typeface="+mn-ea"/>
              </a:rPr>
              <a:t>ML </a:t>
            </a:r>
            <a:r>
              <a:rPr lang="zh-CN" altLang="en-US" dirty="0">
                <a:ea typeface="+mn-ea"/>
              </a:rPr>
              <a:t>为</a:t>
            </a:r>
            <a:r>
              <a:rPr lang="zh-CN" altLang="en-US" b="1" dirty="0">
                <a:solidFill>
                  <a:srgbClr val="FF33CC"/>
                </a:solidFill>
                <a:ea typeface="+mn-ea"/>
              </a:rPr>
              <a:t>奇数</a:t>
            </a:r>
            <a:r>
              <a:rPr lang="en-US" altLang="zh-CN" b="1" dirty="0">
                <a:solidFill>
                  <a:srgbClr val="FF33CC"/>
                </a:solidFill>
                <a:ea typeface="+mn-ea"/>
              </a:rPr>
              <a:t>+</a:t>
            </a:r>
            <a:r>
              <a:rPr lang="zh-CN" altLang="en-US" b="1" dirty="0">
                <a:solidFill>
                  <a:srgbClr val="FF33CC"/>
                </a:solidFill>
                <a:ea typeface="+mn-ea"/>
              </a:rPr>
              <a:t>奇数</a:t>
            </a:r>
            <a:r>
              <a:rPr lang="zh-CN" altLang="en-US" dirty="0">
                <a:ea typeface="+mn-ea"/>
              </a:rPr>
              <a:t>（如 </a:t>
            </a:r>
            <a:r>
              <a:rPr lang="en-US" altLang="zh-CN" dirty="0" smtClean="0">
                <a:ea typeface="+mn-ea"/>
              </a:rPr>
              <a:t>ML350p</a:t>
            </a:r>
            <a:r>
              <a:rPr lang="zh-CN" altLang="en-US" dirty="0" smtClean="0">
                <a:ea typeface="+mn-ea"/>
              </a:rPr>
              <a:t>，</a:t>
            </a:r>
            <a:r>
              <a:rPr lang="en-US" altLang="zh-CN" dirty="0" smtClean="0">
                <a:ea typeface="+mn-ea"/>
              </a:rPr>
              <a:t>ML350e</a:t>
            </a:r>
            <a:r>
              <a:rPr lang="zh-CN" altLang="en-US" dirty="0">
                <a:ea typeface="+mn-ea"/>
              </a:rPr>
              <a:t>，</a:t>
            </a:r>
            <a:r>
              <a:rPr lang="en-US" altLang="zh-CN" dirty="0" smtClean="0">
                <a:ea typeface="+mn-ea"/>
              </a:rPr>
              <a:t>ML110</a:t>
            </a:r>
            <a:r>
              <a:rPr lang="zh-CN" altLang="en-US" dirty="0" smtClean="0">
                <a:ea typeface="+mn-ea"/>
              </a:rPr>
              <a:t>）</a:t>
            </a:r>
            <a:endParaRPr lang="en-US" altLang="zh-CN" dirty="0" smtClean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dirty="0" smtClean="0">
                <a:ea typeface="+mn-ea"/>
              </a:rPr>
              <a:t>DL </a:t>
            </a:r>
            <a:r>
              <a:rPr lang="zh-CN" altLang="en-US" dirty="0" smtClean="0">
                <a:ea typeface="+mn-ea"/>
              </a:rPr>
              <a:t>为</a:t>
            </a:r>
            <a:r>
              <a:rPr lang="zh-CN" altLang="en-US" b="1" dirty="0">
                <a:solidFill>
                  <a:srgbClr val="FF33CC"/>
                </a:solidFill>
                <a:ea typeface="+mn-ea"/>
              </a:rPr>
              <a:t>奇数</a:t>
            </a:r>
            <a:r>
              <a:rPr lang="en-US" altLang="zh-CN" b="1" dirty="0">
                <a:solidFill>
                  <a:srgbClr val="FF33CC"/>
                </a:solidFill>
                <a:ea typeface="+mn-ea"/>
              </a:rPr>
              <a:t>+</a:t>
            </a:r>
            <a:r>
              <a:rPr lang="zh-CN" altLang="en-US" b="1" dirty="0">
                <a:solidFill>
                  <a:srgbClr val="FF33CC"/>
                </a:solidFill>
                <a:ea typeface="+mn-ea"/>
              </a:rPr>
              <a:t>偶数</a:t>
            </a:r>
            <a:r>
              <a:rPr lang="zh-CN" altLang="en-US" dirty="0">
                <a:ea typeface="+mn-ea"/>
              </a:rPr>
              <a:t>（如 </a:t>
            </a:r>
            <a:r>
              <a:rPr lang="en-US" altLang="zh-CN" dirty="0" smtClean="0">
                <a:ea typeface="+mn-ea"/>
              </a:rPr>
              <a:t>DL380p</a:t>
            </a:r>
            <a:r>
              <a:rPr lang="zh-CN" altLang="en-US" dirty="0" smtClean="0">
                <a:ea typeface="+mn-ea"/>
              </a:rPr>
              <a:t>，</a:t>
            </a:r>
            <a:r>
              <a:rPr lang="en-US" altLang="zh-CN" dirty="0" smtClean="0">
                <a:ea typeface="+mn-ea"/>
              </a:rPr>
              <a:t>DL160</a:t>
            </a:r>
            <a:r>
              <a:rPr lang="zh-CN" altLang="en-US" dirty="0" smtClean="0">
                <a:ea typeface="+mn-ea"/>
              </a:rPr>
              <a:t>，</a:t>
            </a:r>
            <a:r>
              <a:rPr lang="en-US" altLang="zh-CN" dirty="0" smtClean="0">
                <a:ea typeface="+mn-ea"/>
              </a:rPr>
              <a:t>DL560</a:t>
            </a:r>
            <a:r>
              <a:rPr lang="zh-CN" altLang="en-US" dirty="0" smtClean="0">
                <a:ea typeface="+mn-ea"/>
              </a:rPr>
              <a:t>）</a:t>
            </a:r>
            <a:endParaRPr lang="en-US" altLang="zh-CN" dirty="0" smtClean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zh-CN" dirty="0" smtClean="0">
                <a:ea typeface="+mn-ea"/>
              </a:rPr>
              <a:t>BL </a:t>
            </a:r>
            <a:r>
              <a:rPr lang="zh-CN" altLang="en-US" dirty="0" smtClean="0">
                <a:ea typeface="+mn-ea"/>
              </a:rPr>
              <a:t>为</a:t>
            </a:r>
            <a:r>
              <a:rPr lang="zh-CN" altLang="en-US" b="1" dirty="0">
                <a:solidFill>
                  <a:srgbClr val="FF33CC"/>
                </a:solidFill>
                <a:ea typeface="+mn-ea"/>
              </a:rPr>
              <a:t>偶数</a:t>
            </a:r>
            <a:r>
              <a:rPr lang="en-US" altLang="zh-CN" b="1" dirty="0">
                <a:solidFill>
                  <a:srgbClr val="FF33CC"/>
                </a:solidFill>
                <a:ea typeface="+mn-ea"/>
              </a:rPr>
              <a:t>+</a:t>
            </a:r>
            <a:r>
              <a:rPr lang="zh-CN" altLang="en-US" b="1" dirty="0">
                <a:solidFill>
                  <a:srgbClr val="FF33CC"/>
                </a:solidFill>
                <a:ea typeface="+mn-ea"/>
              </a:rPr>
              <a:t>偶数</a:t>
            </a:r>
            <a:r>
              <a:rPr lang="zh-CN" altLang="en-US" dirty="0">
                <a:ea typeface="+mn-ea"/>
              </a:rPr>
              <a:t>（如 </a:t>
            </a:r>
            <a:r>
              <a:rPr lang="en-US" altLang="zh-CN" dirty="0">
                <a:ea typeface="+mn-ea"/>
              </a:rPr>
              <a:t>BL460c</a:t>
            </a:r>
            <a:r>
              <a:rPr lang="zh-CN" altLang="en-US" dirty="0" smtClean="0">
                <a:ea typeface="+mn-ea"/>
              </a:rPr>
              <a:t>，</a:t>
            </a:r>
            <a:r>
              <a:rPr lang="en-US" altLang="zh-CN" dirty="0" smtClean="0">
                <a:ea typeface="+mn-ea"/>
              </a:rPr>
              <a:t>BL420c</a:t>
            </a:r>
            <a:r>
              <a:rPr lang="zh-CN" altLang="en-US" dirty="0">
                <a:ea typeface="+mn-ea"/>
              </a:rPr>
              <a:t>，</a:t>
            </a:r>
            <a:r>
              <a:rPr lang="en-US" altLang="zh-CN" dirty="0" smtClean="0">
                <a:ea typeface="+mn-ea"/>
              </a:rPr>
              <a:t>BL660c</a:t>
            </a:r>
            <a:r>
              <a:rPr lang="zh-CN" altLang="en-US" dirty="0" smtClean="0">
                <a:ea typeface="+mn-ea"/>
              </a:rPr>
              <a:t>）</a:t>
            </a:r>
            <a:endParaRPr lang="en-US" altLang="zh-CN" dirty="0" smtClean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endParaRPr lang="en-US" altLang="zh-CN" dirty="0">
              <a:ea typeface="+mn-ea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zh-CN" altLang="en-US" dirty="0" smtClean="0">
                <a:ea typeface="+mn-ea"/>
              </a:rPr>
              <a:t>注：</a:t>
            </a:r>
            <a:r>
              <a:rPr lang="zh-CN" altLang="en-US" dirty="0"/>
              <a:t>最后一位表示平台</a:t>
            </a:r>
            <a:r>
              <a:rPr lang="zh-CN" altLang="en-US" dirty="0" smtClean="0"/>
              <a:t>，</a:t>
            </a:r>
            <a:r>
              <a:rPr lang="zh-CN" altLang="en-US" dirty="0" smtClean="0">
                <a:ea typeface="+mn-ea"/>
              </a:rPr>
              <a:t>“</a:t>
            </a:r>
            <a:r>
              <a:rPr lang="en-US" altLang="zh-CN" dirty="0" smtClean="0">
                <a:ea typeface="+mn-ea"/>
              </a:rPr>
              <a:t>0”</a:t>
            </a:r>
            <a:r>
              <a:rPr lang="zh-CN" altLang="en-US" dirty="0" smtClean="0">
                <a:ea typeface="+mn-ea"/>
              </a:rPr>
              <a:t>  </a:t>
            </a:r>
            <a:r>
              <a:rPr lang="en-US" altLang="zh-CN" dirty="0">
                <a:ea typeface="+mn-ea"/>
              </a:rPr>
              <a:t>Intel </a:t>
            </a:r>
            <a:r>
              <a:rPr lang="zh-CN" altLang="en-US" dirty="0" smtClean="0">
                <a:ea typeface="+mn-ea"/>
              </a:rPr>
              <a:t>，“</a:t>
            </a:r>
            <a:r>
              <a:rPr lang="en-US" altLang="zh-CN" dirty="0" smtClean="0">
                <a:ea typeface="+mn-ea"/>
              </a:rPr>
              <a:t>5</a:t>
            </a:r>
            <a:r>
              <a:rPr lang="zh-CN" altLang="en-US" dirty="0" smtClean="0"/>
              <a:t>”</a:t>
            </a:r>
            <a:r>
              <a:rPr lang="en-US" altLang="zh-CN" dirty="0" smtClean="0">
                <a:ea typeface="+mn-ea"/>
              </a:rPr>
              <a:t>AMD</a:t>
            </a:r>
            <a:r>
              <a:rPr lang="zh-CN" altLang="en-US" dirty="0" smtClean="0">
                <a:ea typeface="+mn-ea"/>
              </a:rPr>
              <a:t>。</a:t>
            </a:r>
            <a:endParaRPr lang="en-US" altLang="zh-CN" dirty="0" smtClean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命名规则</a:t>
            </a:r>
            <a:r>
              <a:rPr lang="en-US" altLang="zh-CN" smtClean="0"/>
              <a:t>(</a:t>
            </a:r>
            <a:r>
              <a:rPr lang="zh-CN" altLang="en-US" smtClean="0"/>
              <a:t>续</a:t>
            </a:r>
            <a:r>
              <a:rPr lang="en-US" altLang="zh-CN" smtClean="0"/>
              <a:t>)</a:t>
            </a:r>
            <a:endParaRPr lang="zh-CN" altLang="en-US" smtClean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最后一位小写字母代表：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17973"/>
            <a:ext cx="5399806" cy="4063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开发代号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81000" y="1524000"/>
          <a:ext cx="82296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795"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产品型号</a:t>
                      </a:r>
                      <a:endParaRPr lang="zh-CN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开发代号（</a:t>
                      </a:r>
                      <a:r>
                        <a:rPr lang="en-US" altLang="zh-CN" sz="1800" dirty="0" smtClean="0"/>
                        <a:t>core name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BL460c G9</a:t>
                      </a:r>
                      <a:endParaRPr lang="zh-CN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/>
                        <a:t>Talwar</a:t>
                      </a:r>
                      <a:endParaRPr lang="zh-CN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BL420c G8</a:t>
                      </a:r>
                      <a:endParaRPr lang="zh-CN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Iceman </a:t>
                      </a:r>
                      <a:endParaRPr lang="zh-CN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ML350 G9</a:t>
                      </a:r>
                      <a:endParaRPr lang="zh-CN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Honolulu </a:t>
                      </a:r>
                      <a:endParaRPr lang="zh-CN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DL380p G8</a:t>
                      </a:r>
                      <a:endParaRPr lang="zh-CN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Hendrix</a:t>
                      </a:r>
                      <a:endParaRPr lang="zh-CN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SL390s G8</a:t>
                      </a:r>
                      <a:endParaRPr lang="zh-CN" altLang="en-US" sz="1800" dirty="0" smtClean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/>
                        <a:t>Agis</a:t>
                      </a:r>
                      <a:endParaRPr lang="zh-CN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…</a:t>
                      </a:r>
                      <a:endParaRPr lang="zh-CN" altLang="en-US" sz="1800" dirty="0" smtClean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…</a:t>
                      </a:r>
                      <a:endParaRPr lang="zh-CN" altLang="en-US" sz="1800" dirty="0"/>
                    </a:p>
                  </a:txBody>
                  <a:tcPr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DL/ML/</a:t>
            </a:r>
            <a:r>
              <a:rPr lang="en-US" altLang="zh-CN" dirty="0" err="1" smtClean="0"/>
              <a:t>sl</a:t>
            </a:r>
            <a:r>
              <a:rPr lang="en-US" altLang="zh-CN" dirty="0" smtClean="0"/>
              <a:t>/BL</a:t>
            </a:r>
            <a:r>
              <a:rPr lang="zh-CN" altLang="en-US" dirty="0"/>
              <a:t>产品样</a:t>
            </a:r>
            <a:r>
              <a:rPr lang="zh-CN" altLang="en-US" dirty="0" smtClean="0"/>
              <a:t>机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 smtClean="0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225B21-F6B2-47EF-A984-A71EB8AF995C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579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DL Server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 smtClean="0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225B21-F6B2-47EF-A984-A71EB8AF995C}" type="slidenum">
              <a:rPr lang="en-US" altLang="zh-TW" smtClean="0"/>
              <a:pPr/>
              <a:t>14</a:t>
            </a:fld>
            <a:endParaRPr lang="en-US" altLang="zh-TW"/>
          </a:p>
        </p:txBody>
      </p:sp>
      <p:pic>
        <p:nvPicPr>
          <p:cNvPr id="7" name="Picture 4" descr="DL 5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289" y="1556792"/>
            <a:ext cx="5651500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232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 smtClean="0"/>
              <a:t>L </a:t>
            </a:r>
            <a:r>
              <a:rPr lang="zh-CN" altLang="en-US" dirty="0"/>
              <a:t>Server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 smtClean="0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225B21-F6B2-47EF-A984-A71EB8AF995C}" type="slidenum">
              <a:rPr lang="en-US" altLang="zh-TW" smtClean="0"/>
              <a:pPr/>
              <a:t>15</a:t>
            </a:fld>
            <a:endParaRPr lang="en-US" altLang="zh-TW"/>
          </a:p>
        </p:txBody>
      </p:sp>
      <p:pic>
        <p:nvPicPr>
          <p:cNvPr id="8" name="Picture 3" descr="ML 1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12875"/>
            <a:ext cx="5329237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696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SL CHAS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309688"/>
            <a:ext cx="6948488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3" descr="SL 1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3860800"/>
            <a:ext cx="6948488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SL Server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BL 420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285875"/>
            <a:ext cx="7056437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3" descr="BL420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3789363"/>
            <a:ext cx="7056437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BL Server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3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75612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3" descr="c3000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716338"/>
            <a:ext cx="7561263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C3000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68386" y="1296236"/>
            <a:ext cx="7832727" cy="2374900"/>
            <a:chOff x="1068386" y="965201"/>
            <a:chExt cx="7832727" cy="2374900"/>
          </a:xfrm>
        </p:grpSpPr>
        <p:pic>
          <p:nvPicPr>
            <p:cNvPr id="22531" name="Picture 3" descr="BL420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386" y="965201"/>
              <a:ext cx="6948487" cy="237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2" name="Line 4"/>
            <p:cNvSpPr>
              <a:spLocks noChangeShapeType="1"/>
            </p:cNvSpPr>
            <p:nvPr/>
          </p:nvSpPr>
          <p:spPr bwMode="auto">
            <a:xfrm>
              <a:off x="7072313" y="1941513"/>
              <a:ext cx="122396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33" name="Line 5"/>
            <p:cNvSpPr>
              <a:spLocks noChangeShapeType="1"/>
            </p:cNvSpPr>
            <p:nvPr/>
          </p:nvSpPr>
          <p:spPr bwMode="auto">
            <a:xfrm>
              <a:off x="7072313" y="3057525"/>
              <a:ext cx="121126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34" name="Line 6"/>
            <p:cNvSpPr>
              <a:spLocks noChangeShapeType="1"/>
            </p:cNvSpPr>
            <p:nvPr/>
          </p:nvSpPr>
          <p:spPr bwMode="auto">
            <a:xfrm flipH="1">
              <a:off x="8296275" y="1941513"/>
              <a:ext cx="14288" cy="32385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35" name="Line 7"/>
            <p:cNvSpPr>
              <a:spLocks noChangeShapeType="1"/>
            </p:cNvSpPr>
            <p:nvPr/>
          </p:nvSpPr>
          <p:spPr bwMode="auto">
            <a:xfrm flipH="1" flipV="1">
              <a:off x="8283575" y="2697163"/>
              <a:ext cx="14288" cy="36036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36" name="AutoShape 8"/>
            <p:cNvSpPr>
              <a:spLocks noChangeArrowheads="1"/>
            </p:cNvSpPr>
            <p:nvPr/>
          </p:nvSpPr>
          <p:spPr bwMode="auto">
            <a:xfrm>
              <a:off x="7720013" y="2276475"/>
              <a:ext cx="1181100" cy="420688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4.445 cm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68387" y="3701298"/>
            <a:ext cx="7848601" cy="2828925"/>
            <a:chOff x="1068387" y="3701298"/>
            <a:chExt cx="7848601" cy="2828925"/>
          </a:xfrm>
        </p:grpSpPr>
        <p:pic>
          <p:nvPicPr>
            <p:cNvPr id="22537" name="Picture 2" descr="DL 56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76"/>
            <a:stretch>
              <a:fillRect/>
            </a:stretch>
          </p:blipFill>
          <p:spPr bwMode="auto">
            <a:xfrm>
              <a:off x="1068387" y="3701298"/>
              <a:ext cx="6948487" cy="282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8" name="Line 4"/>
            <p:cNvSpPr>
              <a:spLocks noChangeShapeType="1"/>
            </p:cNvSpPr>
            <p:nvPr/>
          </p:nvSpPr>
          <p:spPr bwMode="auto">
            <a:xfrm>
              <a:off x="7108825" y="5276850"/>
              <a:ext cx="1223963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39" name="Line 5"/>
            <p:cNvSpPr>
              <a:spLocks noChangeShapeType="1"/>
            </p:cNvSpPr>
            <p:nvPr/>
          </p:nvSpPr>
          <p:spPr bwMode="auto">
            <a:xfrm>
              <a:off x="7072313" y="6453188"/>
              <a:ext cx="1317625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40" name="Line 6"/>
            <p:cNvSpPr>
              <a:spLocks noChangeShapeType="1"/>
            </p:cNvSpPr>
            <p:nvPr/>
          </p:nvSpPr>
          <p:spPr bwMode="auto">
            <a:xfrm flipH="1">
              <a:off x="8375650" y="5276850"/>
              <a:ext cx="0" cy="4143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41" name="Line 7"/>
            <p:cNvSpPr>
              <a:spLocks noChangeShapeType="1"/>
            </p:cNvSpPr>
            <p:nvPr/>
          </p:nvSpPr>
          <p:spPr bwMode="auto">
            <a:xfrm flipH="1" flipV="1">
              <a:off x="8375650" y="6067425"/>
              <a:ext cx="14288" cy="3857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42" name="AutoShape 8"/>
            <p:cNvSpPr>
              <a:spLocks noChangeArrowheads="1"/>
            </p:cNvSpPr>
            <p:nvPr/>
          </p:nvSpPr>
          <p:spPr bwMode="auto">
            <a:xfrm>
              <a:off x="7864475" y="5691188"/>
              <a:ext cx="1052513" cy="42068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8.89 cm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23528" y="430213"/>
            <a:ext cx="8515672" cy="838200"/>
          </a:xfrm>
        </p:spPr>
        <p:txBody>
          <a:bodyPr/>
          <a:lstStyle/>
          <a:p>
            <a:r>
              <a:rPr lang="zh-CN" altLang="en-US" dirty="0"/>
              <a:t>1 U = 4.445 </a:t>
            </a:r>
            <a:r>
              <a:rPr lang="zh-CN" altLang="en-US" dirty="0" smtClean="0"/>
              <a:t>cm</a:t>
            </a:r>
            <a:r>
              <a:rPr lang="en-US" altLang="zh-CN" dirty="0" smtClean="0"/>
              <a:t>,</a:t>
            </a:r>
            <a:r>
              <a:rPr lang="zh-CN" altLang="en-US" dirty="0" smtClean="0"/>
              <a:t>2 </a:t>
            </a:r>
            <a:r>
              <a:rPr lang="zh-CN" altLang="en-US" dirty="0"/>
              <a:t>U = 8.89 cm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A109C5-B323-4EB5-837B-D2D2434E2762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Server</a:t>
            </a:r>
            <a:r>
              <a:rPr lang="zh-CN" altLang="en-US"/>
              <a:t>概</a:t>
            </a:r>
            <a:r>
              <a:rPr lang="zh-CN" altLang="en-US" smtClean="0"/>
              <a:t>念及分类</a:t>
            </a:r>
            <a:endParaRPr lang="en-US" altLang="zh-CN" dirty="0" smtClean="0"/>
          </a:p>
          <a:p>
            <a:r>
              <a:rPr lang="en-US" altLang="zh-CN" dirty="0"/>
              <a:t>HP </a:t>
            </a:r>
            <a:r>
              <a:rPr lang="en-US" altLang="zh-CN" dirty="0" err="1"/>
              <a:t>ProLiant</a:t>
            </a:r>
            <a:r>
              <a:rPr lang="en-US" altLang="zh-CN" dirty="0"/>
              <a:t> </a:t>
            </a:r>
            <a:r>
              <a:rPr lang="zh-CN" altLang="en-US" dirty="0"/>
              <a:t>系列服务</a:t>
            </a:r>
            <a:r>
              <a:rPr lang="zh-CN" altLang="en-US" dirty="0" smtClean="0"/>
              <a:t>器</a:t>
            </a:r>
            <a:endParaRPr lang="en-US" altLang="zh-CN" dirty="0" smtClean="0"/>
          </a:p>
          <a:p>
            <a:r>
              <a:rPr lang="en-US" altLang="zh-CN" dirty="0" smtClean="0"/>
              <a:t>DL/ML/SL/BL</a:t>
            </a:r>
            <a:r>
              <a:rPr lang="zh-CN" altLang="en-US" dirty="0" smtClean="0"/>
              <a:t>产品样机</a:t>
            </a:r>
            <a:endParaRPr lang="en-US" altLang="zh-CN" dirty="0" smtClean="0"/>
          </a:p>
          <a:p>
            <a:r>
              <a:rPr lang="en-US" altLang="zh-CN" dirty="0" smtClean="0"/>
              <a:t>Server</a:t>
            </a:r>
            <a:r>
              <a:rPr lang="zh-CN" altLang="en-US" dirty="0" smtClean="0"/>
              <a:t>组件及组装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6231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Server</a:t>
            </a:r>
            <a:r>
              <a:rPr lang="zh-CN" altLang="en-US" dirty="0"/>
              <a:t>组</a:t>
            </a:r>
            <a:r>
              <a:rPr lang="zh-CN" altLang="en-US" dirty="0" smtClean="0"/>
              <a:t>件及组装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 smtClean="0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225B21-F6B2-47EF-A984-A71EB8AF995C}" type="slidenum">
              <a:rPr lang="en-US" altLang="zh-TW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4582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3350" y="1339850"/>
            <a:ext cx="8334375" cy="5197475"/>
            <a:chOff x="133350" y="1339850"/>
            <a:chExt cx="8334375" cy="5197475"/>
          </a:xfrm>
        </p:grpSpPr>
        <p:pic>
          <p:nvPicPr>
            <p:cNvPr id="23555" name="Picture 4" descr="IMG_20120628_17031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167856" y="56357"/>
              <a:ext cx="2339975" cy="540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6" name="AutoShape 5"/>
            <p:cNvSpPr>
              <a:spLocks noChangeArrowheads="1"/>
            </p:cNvSpPr>
            <p:nvPr/>
          </p:nvSpPr>
          <p:spPr bwMode="auto">
            <a:xfrm rot="21540000">
              <a:off x="2944813" y="1758950"/>
              <a:ext cx="2138362" cy="199866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57" name="Line 6"/>
            <p:cNvSpPr>
              <a:spLocks noChangeShapeType="1"/>
            </p:cNvSpPr>
            <p:nvPr/>
          </p:nvSpPr>
          <p:spPr bwMode="auto">
            <a:xfrm rot="21540000" flipV="1">
              <a:off x="5083175" y="1758950"/>
              <a:ext cx="2794000" cy="10001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58" name="AutoShape 7"/>
            <p:cNvSpPr>
              <a:spLocks noChangeArrowheads="1"/>
            </p:cNvSpPr>
            <p:nvPr/>
          </p:nvSpPr>
          <p:spPr bwMode="auto">
            <a:xfrm rot="21540000">
              <a:off x="7286625" y="1339850"/>
              <a:ext cx="1181100" cy="4191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CPU Slot</a:t>
              </a:r>
            </a:p>
          </p:txBody>
        </p:sp>
        <p:pic>
          <p:nvPicPr>
            <p:cNvPr id="23560" name="Picture 4" descr="cpu install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077369" y="2588419"/>
              <a:ext cx="2432050" cy="546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1" name="Line 5"/>
            <p:cNvSpPr>
              <a:spLocks noChangeShapeType="1"/>
            </p:cNvSpPr>
            <p:nvPr/>
          </p:nvSpPr>
          <p:spPr bwMode="auto">
            <a:xfrm rot="21540000" flipH="1">
              <a:off x="4716463" y="4425950"/>
              <a:ext cx="3160712" cy="111601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62" name="AutoShape 6"/>
            <p:cNvSpPr>
              <a:spLocks noChangeArrowheads="1"/>
            </p:cNvSpPr>
            <p:nvPr/>
          </p:nvSpPr>
          <p:spPr bwMode="auto">
            <a:xfrm rot="21540000">
              <a:off x="7435850" y="3913188"/>
              <a:ext cx="881063" cy="512762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400">
                  <a:solidFill>
                    <a:srgbClr val="00B0F0"/>
                  </a:solidFill>
                </a:rPr>
                <a:t>CPU</a:t>
              </a:r>
            </a:p>
          </p:txBody>
        </p:sp>
        <p:sp>
          <p:nvSpPr>
            <p:cNvPr id="23563" name="AutoShape 7"/>
            <p:cNvSpPr>
              <a:spLocks noChangeArrowheads="1"/>
            </p:cNvSpPr>
            <p:nvPr/>
          </p:nvSpPr>
          <p:spPr bwMode="auto">
            <a:xfrm rot="21540000">
              <a:off x="2586038" y="5921375"/>
              <a:ext cx="717550" cy="574675"/>
            </a:xfrm>
            <a:prstGeom prst="flowChartConnector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64" name="Line 8"/>
            <p:cNvSpPr>
              <a:spLocks noChangeShapeType="1"/>
            </p:cNvSpPr>
            <p:nvPr/>
          </p:nvSpPr>
          <p:spPr bwMode="auto">
            <a:xfrm rot="21540000">
              <a:off x="1319213" y="5064125"/>
              <a:ext cx="1347787" cy="9572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65" name="AutoShape 9"/>
            <p:cNvSpPr>
              <a:spLocks noChangeArrowheads="1"/>
            </p:cNvSpPr>
            <p:nvPr/>
          </p:nvSpPr>
          <p:spPr bwMode="auto">
            <a:xfrm rot="21540000">
              <a:off x="133350" y="3716338"/>
              <a:ext cx="2376488" cy="132873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 sz="2400">
                  <a:solidFill>
                    <a:srgbClr val="00B0F0"/>
                  </a:solidFill>
                </a:rPr>
                <a:t>The breach for install CPU correctly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04800" y="404664"/>
            <a:ext cx="8534400" cy="863749"/>
          </a:xfrm>
        </p:spPr>
        <p:txBody>
          <a:bodyPr/>
          <a:lstStyle/>
          <a:p>
            <a:r>
              <a:rPr lang="zh-CN" altLang="en-US" dirty="0">
                <a:sym typeface="Arial" charset="0"/>
              </a:rPr>
              <a:t>CPU Installation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0013" y="1276350"/>
            <a:ext cx="9131300" cy="5379243"/>
            <a:chOff x="100013" y="1276350"/>
            <a:chExt cx="9131300" cy="5379243"/>
          </a:xfrm>
        </p:grpSpPr>
        <p:pic>
          <p:nvPicPr>
            <p:cNvPr id="24580" name="Picture 4" descr="H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566863"/>
              <a:ext cx="6588125" cy="244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1" name="AutoShape 5"/>
            <p:cNvSpPr>
              <a:spLocks noChangeArrowheads="1"/>
            </p:cNvSpPr>
            <p:nvPr/>
          </p:nvSpPr>
          <p:spPr bwMode="auto">
            <a:xfrm>
              <a:off x="5730875" y="1276350"/>
              <a:ext cx="1690688" cy="579438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800">
                  <a:solidFill>
                    <a:srgbClr val="00B0F0"/>
                  </a:solidFill>
                </a:rPr>
                <a:t>Hea</a:t>
              </a:r>
              <a:r>
                <a:rPr lang="en-US" altLang="zh-CN" sz="2800">
                  <a:solidFill>
                    <a:srgbClr val="00B0F0"/>
                  </a:solidFill>
                </a:rPr>
                <a:t>t</a:t>
              </a:r>
              <a:r>
                <a:rPr lang="zh-CN" altLang="en-US" sz="2800">
                  <a:solidFill>
                    <a:srgbClr val="00B0F0"/>
                  </a:solidFill>
                </a:rPr>
                <a:t>Sink</a:t>
              </a:r>
            </a:p>
          </p:txBody>
        </p:sp>
        <p:sp>
          <p:nvSpPr>
            <p:cNvPr id="24582" name="Line 6"/>
            <p:cNvSpPr>
              <a:spLocks noChangeShapeType="1"/>
            </p:cNvSpPr>
            <p:nvPr/>
          </p:nvSpPr>
          <p:spPr bwMode="auto">
            <a:xfrm flipH="1">
              <a:off x="4387850" y="1855788"/>
              <a:ext cx="2087563" cy="108902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pic>
          <p:nvPicPr>
            <p:cNvPr id="24583" name="Picture 3" descr="IMG_20120628_17353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663" y="4012406"/>
              <a:ext cx="6553200" cy="2643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4" name="Line 4"/>
            <p:cNvSpPr>
              <a:spLocks noChangeShapeType="1"/>
            </p:cNvSpPr>
            <p:nvPr/>
          </p:nvSpPr>
          <p:spPr bwMode="auto">
            <a:xfrm>
              <a:off x="2566988" y="4230688"/>
              <a:ext cx="957262" cy="110331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85" name="AutoShape 5"/>
            <p:cNvSpPr>
              <a:spLocks noChangeArrowheads="1"/>
            </p:cNvSpPr>
            <p:nvPr/>
          </p:nvSpPr>
          <p:spPr bwMode="auto">
            <a:xfrm>
              <a:off x="100013" y="3868738"/>
              <a:ext cx="2466975" cy="72548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Populate Hea</a:t>
              </a:r>
              <a:r>
                <a:rPr lang="en-US" altLang="zh-CN">
                  <a:solidFill>
                    <a:srgbClr val="00B0F0"/>
                  </a:solidFill>
                </a:rPr>
                <a:t>t</a:t>
              </a:r>
              <a:r>
                <a:rPr lang="zh-CN" altLang="en-US">
                  <a:solidFill>
                    <a:srgbClr val="00B0F0"/>
                  </a:solidFill>
                </a:rPr>
                <a:t>sink </a:t>
              </a:r>
            </a:p>
            <a:p>
              <a:pPr algn="ctr"/>
              <a:r>
                <a:rPr lang="en-US" altLang="zh-CN">
                  <a:solidFill>
                    <a:srgbClr val="00B0F0"/>
                  </a:solidFill>
                </a:rPr>
                <a:t>over</a:t>
              </a:r>
              <a:r>
                <a:rPr lang="zh-CN" altLang="en-US">
                  <a:solidFill>
                    <a:srgbClr val="00B0F0"/>
                  </a:solidFill>
                </a:rPr>
                <a:t> CPU </a:t>
              </a:r>
            </a:p>
          </p:txBody>
        </p:sp>
        <p:sp>
          <p:nvSpPr>
            <p:cNvPr id="24586" name="Line 6"/>
            <p:cNvSpPr>
              <a:spLocks noChangeShapeType="1"/>
            </p:cNvSpPr>
            <p:nvPr/>
          </p:nvSpPr>
          <p:spPr bwMode="auto">
            <a:xfrm flipH="1">
              <a:off x="5324475" y="4078288"/>
              <a:ext cx="1439863" cy="56832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587" name="AutoShape 7"/>
            <p:cNvSpPr>
              <a:spLocks noChangeArrowheads="1"/>
            </p:cNvSpPr>
            <p:nvPr/>
          </p:nvSpPr>
          <p:spPr bwMode="auto">
            <a:xfrm>
              <a:off x="6764338" y="3868738"/>
              <a:ext cx="2466975" cy="42068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Hea</a:t>
              </a:r>
              <a:r>
                <a:rPr lang="en-US" altLang="zh-CN">
                  <a:solidFill>
                    <a:srgbClr val="00B0F0"/>
                  </a:solidFill>
                </a:rPr>
                <a:t>t</a:t>
              </a:r>
              <a:r>
                <a:rPr lang="zh-CN" altLang="en-US">
                  <a:solidFill>
                    <a:srgbClr val="00B0F0"/>
                  </a:solidFill>
                </a:rPr>
                <a:t>sink Cage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Arial" charset="0"/>
              </a:rPr>
              <a:t>Hea</a:t>
            </a:r>
            <a:r>
              <a:rPr lang="en-US" altLang="zh-CN" dirty="0">
                <a:sym typeface="Arial" charset="0"/>
              </a:rPr>
              <a:t>t</a:t>
            </a:r>
            <a:r>
              <a:rPr lang="zh-CN" altLang="en-US" dirty="0">
                <a:sym typeface="Arial" charset="0"/>
              </a:rPr>
              <a:t>Sink Installation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79190" y="1499393"/>
            <a:ext cx="7232179" cy="4928889"/>
            <a:chOff x="970434" y="1497013"/>
            <a:chExt cx="7232179" cy="4928889"/>
          </a:xfrm>
        </p:grpSpPr>
        <p:pic>
          <p:nvPicPr>
            <p:cNvPr id="25603" name="Picture 4" descr="memory inst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434" y="1988840"/>
              <a:ext cx="6948487" cy="4437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04" name="AutoShape 5"/>
            <p:cNvSpPr>
              <a:spLocks noChangeArrowheads="1"/>
            </p:cNvSpPr>
            <p:nvPr/>
          </p:nvSpPr>
          <p:spPr bwMode="auto">
            <a:xfrm>
              <a:off x="1262063" y="2062163"/>
              <a:ext cx="6480175" cy="1366837"/>
            </a:xfrm>
            <a:prstGeom prst="roundRect">
              <a:avLst>
                <a:gd name="adj" fmla="val 16667"/>
              </a:avLst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05" name="AutoShape 6"/>
            <p:cNvSpPr>
              <a:spLocks noChangeArrowheads="1"/>
            </p:cNvSpPr>
            <p:nvPr/>
          </p:nvSpPr>
          <p:spPr bwMode="auto">
            <a:xfrm>
              <a:off x="971550" y="4365625"/>
              <a:ext cx="6480175" cy="431800"/>
            </a:xfrm>
            <a:prstGeom prst="roundRect">
              <a:avLst>
                <a:gd name="adj" fmla="val 16667"/>
              </a:avLst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06" name="AutoShape 7"/>
            <p:cNvSpPr>
              <a:spLocks noChangeArrowheads="1"/>
            </p:cNvSpPr>
            <p:nvPr/>
          </p:nvSpPr>
          <p:spPr bwMode="auto">
            <a:xfrm>
              <a:off x="6126163" y="1497013"/>
              <a:ext cx="2076450" cy="407987"/>
            </a:xfrm>
            <a:prstGeom prst="wedgeRoundRectCallout">
              <a:avLst>
                <a:gd name="adj1" fmla="val -43750"/>
                <a:gd name="adj2" fmla="val 70000"/>
                <a:gd name="adj3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Populate Memory </a:t>
              </a:r>
            </a:p>
          </p:txBody>
        </p:sp>
        <p:sp>
          <p:nvSpPr>
            <p:cNvPr id="25607" name="Oval 8"/>
            <p:cNvSpPr>
              <a:spLocks noChangeArrowheads="1"/>
            </p:cNvSpPr>
            <p:nvPr/>
          </p:nvSpPr>
          <p:spPr bwMode="auto">
            <a:xfrm>
              <a:off x="4068763" y="3141663"/>
              <a:ext cx="504825" cy="3603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08" name="Oval 9"/>
            <p:cNvSpPr>
              <a:spLocks noChangeArrowheads="1"/>
            </p:cNvSpPr>
            <p:nvPr/>
          </p:nvSpPr>
          <p:spPr bwMode="auto">
            <a:xfrm>
              <a:off x="3708400" y="4365625"/>
              <a:ext cx="504825" cy="360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09" name="AutoShape 10"/>
            <p:cNvSpPr>
              <a:spLocks noChangeArrowheads="1"/>
            </p:cNvSpPr>
            <p:nvPr/>
          </p:nvSpPr>
          <p:spPr bwMode="auto">
            <a:xfrm>
              <a:off x="6329363" y="3717925"/>
              <a:ext cx="1363662" cy="409575"/>
            </a:xfrm>
            <a:prstGeom prst="wedgeRoundRectCallout">
              <a:avLst>
                <a:gd name="adj1" fmla="val -43750"/>
                <a:gd name="adj2" fmla="val 70000"/>
                <a:gd name="adj3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DIMM Slot 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Installation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79960" y="1773238"/>
            <a:ext cx="6870253" cy="4508500"/>
            <a:chOff x="1179960" y="1773238"/>
            <a:chExt cx="6870253" cy="4508500"/>
          </a:xfrm>
        </p:grpSpPr>
        <p:pic>
          <p:nvPicPr>
            <p:cNvPr id="26626" name="Picture 2" descr="IMG_20120628_17373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960" y="1773238"/>
              <a:ext cx="6780213" cy="450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28" name="AutoShape 5"/>
            <p:cNvSpPr>
              <a:spLocks noChangeArrowheads="1"/>
            </p:cNvSpPr>
            <p:nvPr/>
          </p:nvSpPr>
          <p:spPr bwMode="auto">
            <a:xfrm rot="158264">
              <a:off x="3132138" y="3070225"/>
              <a:ext cx="647700" cy="1655763"/>
            </a:xfrm>
            <a:prstGeom prst="roundRect">
              <a:avLst>
                <a:gd name="adj" fmla="val 16667"/>
              </a:avLst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29" name="AutoShape 6"/>
            <p:cNvSpPr>
              <a:spLocks noChangeArrowheads="1"/>
            </p:cNvSpPr>
            <p:nvPr/>
          </p:nvSpPr>
          <p:spPr bwMode="auto">
            <a:xfrm rot="21415907">
              <a:off x="4197350" y="2516188"/>
              <a:ext cx="2662238" cy="3709987"/>
            </a:xfrm>
            <a:prstGeom prst="roundRect">
              <a:avLst>
                <a:gd name="adj" fmla="val 16667"/>
              </a:avLst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30" name="AutoShape 7"/>
            <p:cNvSpPr>
              <a:spLocks noChangeArrowheads="1"/>
            </p:cNvSpPr>
            <p:nvPr/>
          </p:nvSpPr>
          <p:spPr bwMode="auto">
            <a:xfrm>
              <a:off x="6229350" y="1773238"/>
              <a:ext cx="1820863" cy="412750"/>
            </a:xfrm>
            <a:prstGeom prst="wedgeRoundRectCallout">
              <a:avLst>
                <a:gd name="adj1" fmla="val -43023"/>
                <a:gd name="adj2" fmla="val 125194"/>
                <a:gd name="adj3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Alom Card </a:t>
              </a:r>
            </a:p>
          </p:txBody>
        </p:sp>
        <p:sp>
          <p:nvSpPr>
            <p:cNvPr id="26631" name="AutoShape 8"/>
            <p:cNvSpPr>
              <a:spLocks noChangeArrowheads="1"/>
            </p:cNvSpPr>
            <p:nvPr/>
          </p:nvSpPr>
          <p:spPr bwMode="auto">
            <a:xfrm>
              <a:off x="3276600" y="2565400"/>
              <a:ext cx="782638" cy="417513"/>
            </a:xfrm>
            <a:prstGeom prst="wedgeRoundRectCallout">
              <a:avLst>
                <a:gd name="adj1" fmla="val -43750"/>
                <a:gd name="adj2" fmla="val 70000"/>
                <a:gd name="adj3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 Slot </a:t>
              </a:r>
            </a:p>
          </p:txBody>
        </p:sp>
        <p:sp>
          <p:nvSpPr>
            <p:cNvPr id="26632" name="AutoShape 9"/>
            <p:cNvSpPr>
              <a:spLocks noChangeArrowheads="1"/>
            </p:cNvSpPr>
            <p:nvPr/>
          </p:nvSpPr>
          <p:spPr bwMode="auto">
            <a:xfrm rot="21400148">
              <a:off x="4241800" y="3430588"/>
              <a:ext cx="474663" cy="1512887"/>
            </a:xfrm>
            <a:prstGeom prst="roundRect">
              <a:avLst>
                <a:gd name="adj" fmla="val 16667"/>
              </a:avLst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Alom</a:t>
            </a:r>
            <a:r>
              <a:rPr lang="en-US" altLang="zh-CN" dirty="0"/>
              <a:t> Card Installation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71550" y="1628800"/>
            <a:ext cx="7308850" cy="4473575"/>
            <a:chOff x="971550" y="1844824"/>
            <a:chExt cx="7308850" cy="4473575"/>
          </a:xfrm>
        </p:grpSpPr>
        <p:pic>
          <p:nvPicPr>
            <p:cNvPr id="27652" name="Picture 5" descr="ps bp install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1844824"/>
              <a:ext cx="7308850" cy="4473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3" name="AutoShape 5"/>
            <p:cNvSpPr>
              <a:spLocks noChangeArrowheads="1"/>
            </p:cNvSpPr>
            <p:nvPr/>
          </p:nvSpPr>
          <p:spPr bwMode="auto">
            <a:xfrm rot="5571191">
              <a:off x="3708401" y="4581525"/>
              <a:ext cx="647700" cy="1800225"/>
            </a:xfrm>
            <a:prstGeom prst="roundRect">
              <a:avLst>
                <a:gd name="adj" fmla="val 16667"/>
              </a:avLst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 Supply (BP) </a:t>
            </a:r>
            <a:r>
              <a:rPr lang="en-US" altLang="zh-CN" dirty="0" smtClean="0"/>
              <a:t>Installation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525463" y="1079649"/>
            <a:ext cx="4838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2400" dirty="0">
                <a:solidFill>
                  <a:schemeClr val="folHlink"/>
                </a:solidFill>
                <a:sym typeface="Arial" charset="0"/>
              </a:rPr>
              <a:t>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6675" y="1865313"/>
            <a:ext cx="8905875" cy="4546600"/>
            <a:chOff x="66675" y="1865313"/>
            <a:chExt cx="8905875" cy="4546600"/>
          </a:xfrm>
        </p:grpSpPr>
        <p:pic>
          <p:nvPicPr>
            <p:cNvPr id="28676" name="Picture 5" descr="IMG_20120628_17401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5" r="23607"/>
            <a:stretch>
              <a:fillRect/>
            </a:stretch>
          </p:blipFill>
          <p:spPr bwMode="auto">
            <a:xfrm>
              <a:off x="4217988" y="1874838"/>
              <a:ext cx="4754562" cy="417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7" name="AutoShape 6"/>
            <p:cNvSpPr>
              <a:spLocks noChangeArrowheads="1"/>
            </p:cNvSpPr>
            <p:nvPr/>
          </p:nvSpPr>
          <p:spPr bwMode="auto">
            <a:xfrm>
              <a:off x="6300788" y="3535363"/>
              <a:ext cx="2305050" cy="251936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pic>
          <p:nvPicPr>
            <p:cNvPr id="28678" name="Picture 2" descr="PS B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0" r="9149"/>
            <a:stretch>
              <a:fillRect/>
            </a:stretch>
          </p:blipFill>
          <p:spPr bwMode="auto">
            <a:xfrm>
              <a:off x="198438" y="1865313"/>
              <a:ext cx="4013200" cy="417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9" name="Line 4"/>
            <p:cNvSpPr>
              <a:spLocks noChangeShapeType="1"/>
            </p:cNvSpPr>
            <p:nvPr/>
          </p:nvSpPr>
          <p:spPr bwMode="auto">
            <a:xfrm flipV="1">
              <a:off x="1116013" y="4581525"/>
              <a:ext cx="792162" cy="11096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680" name="AutoShape 5"/>
            <p:cNvSpPr>
              <a:spLocks noChangeArrowheads="1"/>
            </p:cNvSpPr>
            <p:nvPr/>
          </p:nvSpPr>
          <p:spPr bwMode="auto">
            <a:xfrm>
              <a:off x="66675" y="5695950"/>
              <a:ext cx="2466975" cy="715963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chemeClr val="folHlink"/>
                  </a:solidFill>
                  <a:sym typeface="Arial" charset="0"/>
                </a:rPr>
                <a:t>Power Supply BackPanel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 Supply Installation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39750" y="2060575"/>
            <a:ext cx="8251825" cy="4105275"/>
            <a:chOff x="539750" y="2060575"/>
            <a:chExt cx="8251825" cy="4105275"/>
          </a:xfrm>
        </p:grpSpPr>
        <p:sp>
          <p:nvSpPr>
            <p:cNvPr id="29700" name="Line 5"/>
            <p:cNvSpPr>
              <a:spLocks noChangeShapeType="1"/>
            </p:cNvSpPr>
            <p:nvPr/>
          </p:nvSpPr>
          <p:spPr bwMode="auto">
            <a:xfrm flipH="1" flipV="1">
              <a:off x="5435600" y="4292600"/>
              <a:ext cx="215900" cy="100965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pic>
          <p:nvPicPr>
            <p:cNvPr id="29701" name="Picture 6" descr="FA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" y="2060575"/>
              <a:ext cx="8251825" cy="410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2" name="AutoShape 6"/>
            <p:cNvSpPr>
              <a:spLocks noChangeArrowheads="1"/>
            </p:cNvSpPr>
            <p:nvPr/>
          </p:nvSpPr>
          <p:spPr bwMode="auto">
            <a:xfrm>
              <a:off x="5549900" y="2997200"/>
              <a:ext cx="2551113" cy="259238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Fan </a:t>
            </a:r>
            <a:r>
              <a:rPr lang="en-US" altLang="zh-CN" dirty="0" smtClean="0"/>
              <a:t>Installation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5" descr="SAS HH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714" y="1484784"/>
            <a:ext cx="40973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" t="21138" b="14066"/>
          <a:stretch>
            <a:fillRect/>
          </a:stretch>
        </p:blipFill>
        <p:spPr bwMode="auto">
          <a:xfrm>
            <a:off x="782638" y="3646438"/>
            <a:ext cx="7158037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HDD </a:t>
            </a:r>
            <a:r>
              <a:rPr lang="en-US" altLang="zh-CN" dirty="0"/>
              <a:t>Installation 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5650" y="1538288"/>
            <a:ext cx="7439025" cy="5130800"/>
            <a:chOff x="755650" y="1538288"/>
            <a:chExt cx="7439025" cy="5130800"/>
          </a:xfrm>
        </p:grpSpPr>
        <p:sp>
          <p:nvSpPr>
            <p:cNvPr id="31748" name="AutoShape 5"/>
            <p:cNvSpPr>
              <a:spLocks noChangeArrowheads="1"/>
            </p:cNvSpPr>
            <p:nvPr/>
          </p:nvSpPr>
          <p:spPr bwMode="auto">
            <a:xfrm>
              <a:off x="1765300" y="4797425"/>
              <a:ext cx="2232025" cy="86518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pic>
          <p:nvPicPr>
            <p:cNvPr id="31749" name="Picture 6" descr="riser inst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0" y="3716338"/>
              <a:ext cx="7439025" cy="279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0" name="AutoShape 7"/>
            <p:cNvSpPr>
              <a:spLocks noChangeArrowheads="1"/>
            </p:cNvSpPr>
            <p:nvPr/>
          </p:nvSpPr>
          <p:spPr bwMode="auto">
            <a:xfrm>
              <a:off x="4284663" y="4005263"/>
              <a:ext cx="2735262" cy="266382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pic>
          <p:nvPicPr>
            <p:cNvPr id="31751" name="Picture 6" descr="r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83" b="14281"/>
            <a:stretch>
              <a:fillRect/>
            </a:stretch>
          </p:blipFill>
          <p:spPr bwMode="auto">
            <a:xfrm>
              <a:off x="755650" y="1538288"/>
              <a:ext cx="7439025" cy="217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Riser Installation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Server</a:t>
            </a:r>
            <a:r>
              <a:rPr lang="zh-CN" altLang="en-US" dirty="0"/>
              <a:t>概</a:t>
            </a:r>
            <a:r>
              <a:rPr lang="zh-CN" altLang="en-US" dirty="0" smtClean="0"/>
              <a:t>念及分类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 smtClean="0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225B21-F6B2-47EF-A984-A71EB8AF995C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677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97484" y="1571625"/>
            <a:ext cx="7259637" cy="4724400"/>
            <a:chOff x="900113" y="1917700"/>
            <a:chExt cx="7259637" cy="4724400"/>
          </a:xfrm>
        </p:grpSpPr>
        <p:sp>
          <p:nvSpPr>
            <p:cNvPr id="32772" name="Line 5"/>
            <p:cNvSpPr>
              <a:spLocks noChangeShapeType="1"/>
            </p:cNvSpPr>
            <p:nvPr/>
          </p:nvSpPr>
          <p:spPr bwMode="auto">
            <a:xfrm flipH="1">
              <a:off x="5076825" y="3141663"/>
              <a:ext cx="71438" cy="57626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2773" name="Line 6"/>
            <p:cNvSpPr>
              <a:spLocks noChangeShapeType="1"/>
            </p:cNvSpPr>
            <p:nvPr/>
          </p:nvSpPr>
          <p:spPr bwMode="auto">
            <a:xfrm flipH="1">
              <a:off x="5508625" y="3933825"/>
              <a:ext cx="73025" cy="57467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pic>
          <p:nvPicPr>
            <p:cNvPr id="32774" name="Picture 7" descr="cable connect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1917700"/>
              <a:ext cx="7259637" cy="472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5" name="AutoShape 8"/>
            <p:cNvSpPr>
              <a:spLocks noChangeArrowheads="1"/>
            </p:cNvSpPr>
            <p:nvPr/>
          </p:nvSpPr>
          <p:spPr bwMode="auto">
            <a:xfrm flipH="1">
              <a:off x="4068763" y="4078288"/>
              <a:ext cx="287337" cy="6477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2776" name="AutoShape 9"/>
            <p:cNvSpPr>
              <a:spLocks noChangeArrowheads="1"/>
            </p:cNvSpPr>
            <p:nvPr/>
          </p:nvSpPr>
          <p:spPr bwMode="auto">
            <a:xfrm flipH="1">
              <a:off x="3492500" y="4941888"/>
              <a:ext cx="1295400" cy="649287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2777" name="AutoShape 10"/>
            <p:cNvSpPr>
              <a:spLocks/>
            </p:cNvSpPr>
            <p:nvPr/>
          </p:nvSpPr>
          <p:spPr bwMode="auto">
            <a:xfrm>
              <a:off x="5715000" y="3000375"/>
              <a:ext cx="914400" cy="92392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78611"/>
                <a:gd name="adj5" fmla="val 155417"/>
                <a:gd name="adj6" fmla="val -148819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00B0F0"/>
                  </a:solidFill>
                </a:rPr>
                <a:t>Front </a:t>
              </a:r>
              <a:r>
                <a:rPr lang="zh-CN" altLang="en-US">
                  <a:solidFill>
                    <a:srgbClr val="00B0F0"/>
                  </a:solidFill>
                </a:rPr>
                <a:t>VGA cable</a:t>
              </a:r>
            </a:p>
          </p:txBody>
        </p:sp>
        <p:sp>
          <p:nvSpPr>
            <p:cNvPr id="32778" name="AutoShape 11"/>
            <p:cNvSpPr>
              <a:spLocks/>
            </p:cNvSpPr>
            <p:nvPr/>
          </p:nvSpPr>
          <p:spPr bwMode="auto">
            <a:xfrm>
              <a:off x="6084888" y="4005263"/>
              <a:ext cx="1944687" cy="665162"/>
            </a:xfrm>
            <a:prstGeom prst="borderCallout2">
              <a:avLst>
                <a:gd name="adj1" fmla="val 17176"/>
                <a:gd name="adj2" fmla="val -3921"/>
                <a:gd name="adj3" fmla="val 17176"/>
                <a:gd name="adj4" fmla="val -35306"/>
                <a:gd name="adj5" fmla="val 135880"/>
                <a:gd name="adj6" fmla="val -66625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HDD BP Power cable</a:t>
              </a:r>
            </a:p>
          </p:txBody>
        </p:sp>
        <p:sp>
          <p:nvSpPr>
            <p:cNvPr id="32779" name="AutoShape 9"/>
            <p:cNvSpPr>
              <a:spLocks noChangeArrowheads="1"/>
            </p:cNvSpPr>
            <p:nvPr/>
          </p:nvSpPr>
          <p:spPr bwMode="auto">
            <a:xfrm flipH="1">
              <a:off x="3357563" y="5807075"/>
              <a:ext cx="1295400" cy="407988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2780" name="AutoShape 11"/>
            <p:cNvSpPr>
              <a:spLocks/>
            </p:cNvSpPr>
            <p:nvPr/>
          </p:nvSpPr>
          <p:spPr bwMode="auto">
            <a:xfrm>
              <a:off x="6286500" y="5049838"/>
              <a:ext cx="1658938" cy="646112"/>
            </a:xfrm>
            <a:prstGeom prst="borderCallout2">
              <a:avLst>
                <a:gd name="adj1" fmla="val 17176"/>
                <a:gd name="adj2" fmla="val -3921"/>
                <a:gd name="adj3" fmla="val 17176"/>
                <a:gd name="adj4" fmla="val -35306"/>
                <a:gd name="adj5" fmla="val 151958"/>
                <a:gd name="adj6" fmla="val -98569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00B0F0"/>
                  </a:solidFill>
                </a:rPr>
                <a:t>System sensor</a:t>
              </a:r>
              <a:r>
                <a:rPr lang="zh-CN" altLang="en-US">
                  <a:solidFill>
                    <a:srgbClr val="00B0F0"/>
                  </a:solidFill>
                </a:rPr>
                <a:t> cable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Cable Connection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5" descr="complete inst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58" y="1340768"/>
            <a:ext cx="5883275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Assembled Accomplishment 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图片 5" descr="AI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700808"/>
            <a:ext cx="60007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Air Baffle 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图片 6" descr="AIR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81" y="1627237"/>
            <a:ext cx="650081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Air Baffle Installation 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58639" y="1412776"/>
            <a:ext cx="7848600" cy="4730750"/>
            <a:chOff x="684213" y="1773238"/>
            <a:chExt cx="7848600" cy="4730750"/>
          </a:xfrm>
        </p:grpSpPr>
        <p:pic>
          <p:nvPicPr>
            <p:cNvPr id="36868" name="Picture 5" descr="usb por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13" y="1773238"/>
              <a:ext cx="7848600" cy="473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69" name="AutoShape 6"/>
            <p:cNvSpPr>
              <a:spLocks noChangeArrowheads="1"/>
            </p:cNvSpPr>
            <p:nvPr/>
          </p:nvSpPr>
          <p:spPr bwMode="auto">
            <a:xfrm>
              <a:off x="828675" y="4941888"/>
              <a:ext cx="1081088" cy="79216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870" name="AutoShape 7"/>
            <p:cNvSpPr>
              <a:spLocks noChangeArrowheads="1"/>
            </p:cNvSpPr>
            <p:nvPr/>
          </p:nvSpPr>
          <p:spPr bwMode="auto">
            <a:xfrm>
              <a:off x="3708400" y="4941888"/>
              <a:ext cx="3889375" cy="79216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871" name="AutoShape 8"/>
            <p:cNvSpPr>
              <a:spLocks noChangeArrowheads="1"/>
            </p:cNvSpPr>
            <p:nvPr/>
          </p:nvSpPr>
          <p:spPr bwMode="auto">
            <a:xfrm>
              <a:off x="2051050" y="5008563"/>
              <a:ext cx="1512888" cy="79216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872" name="AutoShape 9"/>
            <p:cNvSpPr>
              <a:spLocks/>
            </p:cNvSpPr>
            <p:nvPr/>
          </p:nvSpPr>
          <p:spPr bwMode="auto">
            <a:xfrm>
              <a:off x="2987675" y="2708275"/>
              <a:ext cx="914400" cy="646113"/>
            </a:xfrm>
            <a:prstGeom prst="borderCallout2">
              <a:avLst>
                <a:gd name="adj1" fmla="val 29222"/>
                <a:gd name="adj2" fmla="val -8333"/>
                <a:gd name="adj3" fmla="val 29222"/>
                <a:gd name="adj4" fmla="val -29306"/>
                <a:gd name="adj5" fmla="val 357736"/>
                <a:gd name="adj6" fmla="val -41116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VGA </a:t>
              </a:r>
              <a:r>
                <a:rPr lang="en-US" altLang="zh-CN">
                  <a:solidFill>
                    <a:srgbClr val="00B0F0"/>
                  </a:solidFill>
                </a:rPr>
                <a:t>Port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873" name="AutoShape 10"/>
            <p:cNvSpPr>
              <a:spLocks/>
            </p:cNvSpPr>
            <p:nvPr/>
          </p:nvSpPr>
          <p:spPr bwMode="auto">
            <a:xfrm>
              <a:off x="1547813" y="2708275"/>
              <a:ext cx="1095375" cy="369888"/>
            </a:xfrm>
            <a:prstGeom prst="borderCallout2">
              <a:avLst>
                <a:gd name="adj1" fmla="val 29222"/>
                <a:gd name="adj2" fmla="val -8333"/>
                <a:gd name="adj3" fmla="val 29222"/>
                <a:gd name="adj4" fmla="val -29306"/>
                <a:gd name="adj5" fmla="val 568343"/>
                <a:gd name="adj6" fmla="val -50208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00B0F0"/>
                  </a:solidFill>
                </a:rPr>
                <a:t>iLO</a:t>
              </a:r>
              <a:r>
                <a:rPr lang="zh-CN" altLang="en-US">
                  <a:solidFill>
                    <a:srgbClr val="00B0F0"/>
                  </a:solidFill>
                </a:rPr>
                <a:t> </a:t>
              </a:r>
              <a:r>
                <a:rPr lang="en-US" altLang="zh-CN">
                  <a:solidFill>
                    <a:srgbClr val="00B0F0"/>
                  </a:solidFill>
                </a:rPr>
                <a:t>NIC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6874" name="AutoShape 11"/>
            <p:cNvSpPr>
              <a:spLocks/>
            </p:cNvSpPr>
            <p:nvPr/>
          </p:nvSpPr>
          <p:spPr bwMode="auto">
            <a:xfrm>
              <a:off x="5003800" y="2708275"/>
              <a:ext cx="1282700" cy="369888"/>
            </a:xfrm>
            <a:prstGeom prst="borderCallout2">
              <a:avLst>
                <a:gd name="adj1" fmla="val 29222"/>
                <a:gd name="adj2" fmla="val -8333"/>
                <a:gd name="adj3" fmla="val 29222"/>
                <a:gd name="adj4" fmla="val -29306"/>
                <a:gd name="adj5" fmla="val 588037"/>
                <a:gd name="adj6" fmla="val -51829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USB </a:t>
              </a:r>
              <a:r>
                <a:rPr lang="en-US" altLang="zh-CN">
                  <a:solidFill>
                    <a:srgbClr val="00B0F0"/>
                  </a:solidFill>
                </a:rPr>
                <a:t>Port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Rear(Right) 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57250" y="1556792"/>
            <a:ext cx="7416800" cy="4545012"/>
            <a:chOff x="857250" y="1928813"/>
            <a:chExt cx="7416800" cy="4545012"/>
          </a:xfrm>
        </p:grpSpPr>
        <p:pic>
          <p:nvPicPr>
            <p:cNvPr id="37890" name="Picture 2" descr="nic por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50" y="1928813"/>
              <a:ext cx="7416800" cy="454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2" name="AutoShape 6"/>
            <p:cNvSpPr>
              <a:spLocks noChangeArrowheads="1"/>
            </p:cNvSpPr>
            <p:nvPr/>
          </p:nvSpPr>
          <p:spPr bwMode="auto">
            <a:xfrm>
              <a:off x="1476375" y="4581525"/>
              <a:ext cx="3384550" cy="79216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893" name="AutoShape 7"/>
            <p:cNvSpPr>
              <a:spLocks noChangeArrowheads="1"/>
            </p:cNvSpPr>
            <p:nvPr/>
          </p:nvSpPr>
          <p:spPr bwMode="auto">
            <a:xfrm>
              <a:off x="5857875" y="4799013"/>
              <a:ext cx="1441450" cy="64611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894" name="AutoShape 8"/>
            <p:cNvSpPr>
              <a:spLocks/>
            </p:cNvSpPr>
            <p:nvPr/>
          </p:nvSpPr>
          <p:spPr bwMode="auto">
            <a:xfrm>
              <a:off x="2700338" y="2097088"/>
              <a:ext cx="1728787" cy="368300"/>
            </a:xfrm>
            <a:prstGeom prst="borderCallout2">
              <a:avLst>
                <a:gd name="adj1" fmla="val 29222"/>
                <a:gd name="adj2" fmla="val -4407"/>
                <a:gd name="adj3" fmla="val 29222"/>
                <a:gd name="adj4" fmla="val -15505"/>
                <a:gd name="adj5" fmla="val 617694"/>
                <a:gd name="adj6" fmla="val -26523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NIC Port</a:t>
              </a:r>
            </a:p>
          </p:txBody>
        </p:sp>
        <p:sp>
          <p:nvSpPr>
            <p:cNvPr id="37895" name="AutoShape 9"/>
            <p:cNvSpPr>
              <a:spLocks/>
            </p:cNvSpPr>
            <p:nvPr/>
          </p:nvSpPr>
          <p:spPr bwMode="auto">
            <a:xfrm>
              <a:off x="6516688" y="2508250"/>
              <a:ext cx="914400" cy="646113"/>
            </a:xfrm>
            <a:prstGeom prst="borderCallout2">
              <a:avLst>
                <a:gd name="adj1" fmla="val 17176"/>
                <a:gd name="adj2" fmla="val -8333"/>
                <a:gd name="adj3" fmla="val 17176"/>
                <a:gd name="adj4" fmla="val -27500"/>
                <a:gd name="adj5" fmla="val 346278"/>
                <a:gd name="adj6" fmla="val -4659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00B0F0"/>
                  </a:solidFill>
                </a:rPr>
                <a:t>COM</a:t>
              </a:r>
              <a:r>
                <a:rPr lang="zh-CN" altLang="en-US">
                  <a:solidFill>
                    <a:srgbClr val="00B0F0"/>
                  </a:solidFill>
                </a:rPr>
                <a:t> Port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Arial" charset="0"/>
              </a:rPr>
              <a:t>System Rear(Left)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3850" y="1844675"/>
            <a:ext cx="8569325" cy="4321175"/>
            <a:chOff x="323850" y="1844675"/>
            <a:chExt cx="8569325" cy="4321175"/>
          </a:xfrm>
        </p:grpSpPr>
        <p:pic>
          <p:nvPicPr>
            <p:cNvPr id="38914" name="Picture 2" descr="fro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1844675"/>
              <a:ext cx="8569325" cy="4321175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916" name="AutoShape 6"/>
            <p:cNvSpPr>
              <a:spLocks noChangeArrowheads="1"/>
            </p:cNvSpPr>
            <p:nvPr/>
          </p:nvSpPr>
          <p:spPr bwMode="auto">
            <a:xfrm rot="21180000">
              <a:off x="395288" y="4797425"/>
              <a:ext cx="360362" cy="79216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8917" name="AutoShape 8"/>
            <p:cNvSpPr>
              <a:spLocks/>
            </p:cNvSpPr>
            <p:nvPr/>
          </p:nvSpPr>
          <p:spPr bwMode="auto">
            <a:xfrm>
              <a:off x="1270000" y="3803650"/>
              <a:ext cx="1728788" cy="369888"/>
            </a:xfrm>
            <a:prstGeom prst="borderCallout2">
              <a:avLst>
                <a:gd name="adj1" fmla="val 29222"/>
                <a:gd name="adj2" fmla="val -4407"/>
                <a:gd name="adj3" fmla="val 29222"/>
                <a:gd name="adj4" fmla="val -32440"/>
                <a:gd name="adj5" fmla="val 243667"/>
                <a:gd name="adj6" fmla="val -35931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Front VGA</a:t>
              </a:r>
            </a:p>
          </p:txBody>
        </p:sp>
        <p:sp>
          <p:nvSpPr>
            <p:cNvPr id="38918" name="AutoShape 9"/>
            <p:cNvSpPr>
              <a:spLocks/>
            </p:cNvSpPr>
            <p:nvPr/>
          </p:nvSpPr>
          <p:spPr bwMode="auto">
            <a:xfrm>
              <a:off x="6013450" y="4022725"/>
              <a:ext cx="1666875" cy="369888"/>
            </a:xfrm>
            <a:prstGeom prst="borderCallout2">
              <a:avLst>
                <a:gd name="adj1" fmla="val 29222"/>
                <a:gd name="adj2" fmla="val 104569"/>
                <a:gd name="adj3" fmla="val 29222"/>
                <a:gd name="adj4" fmla="val 151370"/>
                <a:gd name="adj5" fmla="val 198384"/>
                <a:gd name="adj6" fmla="val 157972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Power button</a:t>
              </a:r>
            </a:p>
          </p:txBody>
        </p:sp>
        <p:sp>
          <p:nvSpPr>
            <p:cNvPr id="38919" name="AutoShape 11"/>
            <p:cNvSpPr>
              <a:spLocks/>
            </p:cNvSpPr>
            <p:nvPr/>
          </p:nvSpPr>
          <p:spPr bwMode="auto">
            <a:xfrm>
              <a:off x="5508625" y="4879975"/>
              <a:ext cx="1666875" cy="369888"/>
            </a:xfrm>
            <a:prstGeom prst="borderCallout2">
              <a:avLst>
                <a:gd name="adj1" fmla="val 29222"/>
                <a:gd name="adj2" fmla="val 104569"/>
                <a:gd name="adj3" fmla="val 29222"/>
                <a:gd name="adj4" fmla="val 159634"/>
                <a:gd name="adj5" fmla="val 43667"/>
                <a:gd name="adj6" fmla="val 169421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Front USB</a:t>
              </a:r>
            </a:p>
          </p:txBody>
        </p:sp>
        <p:sp>
          <p:nvSpPr>
            <p:cNvPr id="38921" name="AutoShape 11"/>
            <p:cNvSpPr>
              <a:spLocks/>
            </p:cNvSpPr>
            <p:nvPr/>
          </p:nvSpPr>
          <p:spPr bwMode="auto">
            <a:xfrm>
              <a:off x="5643563" y="5394325"/>
              <a:ext cx="1309687" cy="369888"/>
            </a:xfrm>
            <a:prstGeom prst="borderCallout2">
              <a:avLst>
                <a:gd name="adj1" fmla="val 29222"/>
                <a:gd name="adj2" fmla="val 104569"/>
                <a:gd name="adj3" fmla="val 29222"/>
                <a:gd name="adj4" fmla="val 142181"/>
                <a:gd name="adj5" fmla="val -3870"/>
                <a:gd name="adj6" fmla="val 205264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00B0F0"/>
                  </a:solidFill>
                </a:rPr>
                <a:t>UID Button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8388350" y="4778375"/>
              <a:ext cx="431800" cy="801688"/>
            </a:xfrm>
            <a:prstGeom prst="roundRect">
              <a:avLst/>
            </a:prstGeom>
            <a:solidFill>
              <a:srgbClr val="FF33CC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Front 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87450" y="1916113"/>
            <a:ext cx="6553200" cy="4481512"/>
            <a:chOff x="1187450" y="1916113"/>
            <a:chExt cx="6553200" cy="4481512"/>
          </a:xfrm>
        </p:grpSpPr>
        <p:pic>
          <p:nvPicPr>
            <p:cNvPr id="39938" name="Picture 2" descr="cpl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450" y="1916113"/>
              <a:ext cx="6553200" cy="448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0" name="AutoShape 6"/>
            <p:cNvSpPr>
              <a:spLocks noChangeArrowheads="1"/>
            </p:cNvSpPr>
            <p:nvPr/>
          </p:nvSpPr>
          <p:spPr bwMode="auto">
            <a:xfrm rot="180000">
              <a:off x="3848100" y="3881438"/>
              <a:ext cx="1954213" cy="148431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9941" name="AutoShape 7"/>
            <p:cNvSpPr>
              <a:spLocks/>
            </p:cNvSpPr>
            <p:nvPr/>
          </p:nvSpPr>
          <p:spPr bwMode="auto">
            <a:xfrm>
              <a:off x="4500563" y="2133600"/>
              <a:ext cx="1728787" cy="369888"/>
            </a:xfrm>
            <a:prstGeom prst="borderCallout2">
              <a:avLst>
                <a:gd name="adj1" fmla="val 29222"/>
                <a:gd name="adj2" fmla="val -4407"/>
                <a:gd name="adj3" fmla="val 29222"/>
                <a:gd name="adj4" fmla="val -19875"/>
                <a:gd name="adj5" fmla="val 414125"/>
                <a:gd name="adj6" fmla="val -21750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CPLD chip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CN" dirty="0"/>
              <a:t>CPLD </a:t>
            </a:r>
            <a:r>
              <a:rPr lang="fr-FR" altLang="zh-CN" dirty="0" smtClean="0"/>
              <a:t>chip 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71550" y="1176338"/>
            <a:ext cx="7129463" cy="5299075"/>
            <a:chOff x="971550" y="1176338"/>
            <a:chExt cx="7129463" cy="5299075"/>
          </a:xfrm>
        </p:grpSpPr>
        <p:pic>
          <p:nvPicPr>
            <p:cNvPr id="40962" name="Picture 2" descr="sas processo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1778000"/>
              <a:ext cx="7129463" cy="4697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3" name="AutoShape 6"/>
            <p:cNvSpPr>
              <a:spLocks noChangeArrowheads="1"/>
            </p:cNvSpPr>
            <p:nvPr/>
          </p:nvSpPr>
          <p:spPr bwMode="auto">
            <a:xfrm rot="21420000">
              <a:off x="5584825" y="1879600"/>
              <a:ext cx="1081088" cy="5842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64" name="AutoShape 7"/>
            <p:cNvSpPr>
              <a:spLocks/>
            </p:cNvSpPr>
            <p:nvPr/>
          </p:nvSpPr>
          <p:spPr bwMode="auto">
            <a:xfrm>
              <a:off x="2122488" y="3390900"/>
              <a:ext cx="1728787" cy="369888"/>
            </a:xfrm>
            <a:prstGeom prst="borderCallout2">
              <a:avLst>
                <a:gd name="adj1" fmla="val 29222"/>
                <a:gd name="adj2" fmla="val 104407"/>
                <a:gd name="adj3" fmla="val 29222"/>
                <a:gd name="adj4" fmla="val 123620"/>
                <a:gd name="adj5" fmla="val 123375"/>
                <a:gd name="adj6" fmla="val 140741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SAS Controller</a:t>
              </a:r>
            </a:p>
          </p:txBody>
        </p:sp>
        <p:sp>
          <p:nvSpPr>
            <p:cNvPr id="40965" name="AutoShape 8"/>
            <p:cNvSpPr>
              <a:spLocks noChangeArrowheads="1"/>
            </p:cNvSpPr>
            <p:nvPr/>
          </p:nvSpPr>
          <p:spPr bwMode="auto">
            <a:xfrm rot="21420000">
              <a:off x="4572000" y="2841625"/>
              <a:ext cx="2165350" cy="195738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66" name="AutoShape 9"/>
            <p:cNvSpPr>
              <a:spLocks/>
            </p:cNvSpPr>
            <p:nvPr/>
          </p:nvSpPr>
          <p:spPr bwMode="auto">
            <a:xfrm>
              <a:off x="3132138" y="1855788"/>
              <a:ext cx="1728787" cy="368300"/>
            </a:xfrm>
            <a:prstGeom prst="borderCallout2">
              <a:avLst>
                <a:gd name="adj1" fmla="val 29222"/>
                <a:gd name="adj2" fmla="val 104407"/>
                <a:gd name="adj3" fmla="val 29222"/>
                <a:gd name="adj4" fmla="val 123620"/>
                <a:gd name="adj5" fmla="val 123375"/>
                <a:gd name="adj6" fmla="val 140741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SAS ROM</a:t>
              </a:r>
            </a:p>
          </p:txBody>
        </p:sp>
        <p:sp>
          <p:nvSpPr>
            <p:cNvPr id="40967" name="AutoShape 10"/>
            <p:cNvSpPr>
              <a:spLocks noChangeArrowheads="1"/>
            </p:cNvSpPr>
            <p:nvPr/>
          </p:nvSpPr>
          <p:spPr bwMode="auto">
            <a:xfrm rot="21180000">
              <a:off x="6991350" y="1820863"/>
              <a:ext cx="576263" cy="363537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68" name="AutoShape 11"/>
            <p:cNvSpPr>
              <a:spLocks/>
            </p:cNvSpPr>
            <p:nvPr/>
          </p:nvSpPr>
          <p:spPr bwMode="auto">
            <a:xfrm>
              <a:off x="4140200" y="1176338"/>
              <a:ext cx="2160588" cy="368300"/>
            </a:xfrm>
            <a:prstGeom prst="borderCallout2">
              <a:avLst>
                <a:gd name="adj1" fmla="val 29222"/>
                <a:gd name="adj2" fmla="val 103528"/>
                <a:gd name="adj3" fmla="val 29222"/>
                <a:gd name="adj4" fmla="val 121250"/>
                <a:gd name="adj5" fmla="val 168667"/>
                <a:gd name="adj6" fmla="val 13709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Cache Module Slot</a:t>
              </a:r>
            </a:p>
          </p:txBody>
        </p:sp>
        <p:sp>
          <p:nvSpPr>
            <p:cNvPr id="40970" name="AutoShape 7"/>
            <p:cNvSpPr>
              <a:spLocks/>
            </p:cNvSpPr>
            <p:nvPr/>
          </p:nvSpPr>
          <p:spPr bwMode="auto">
            <a:xfrm>
              <a:off x="979488" y="4941888"/>
              <a:ext cx="1728787" cy="368300"/>
            </a:xfrm>
            <a:prstGeom prst="borderCallout2">
              <a:avLst>
                <a:gd name="adj1" fmla="val 54745"/>
                <a:gd name="adj2" fmla="val 100588"/>
                <a:gd name="adj3" fmla="val 57296"/>
                <a:gd name="adj4" fmla="val 108352"/>
                <a:gd name="adj5" fmla="val 59565"/>
                <a:gd name="adj6" fmla="val 114569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00B0F0"/>
                  </a:solidFill>
                </a:rPr>
                <a:t>SAS 4i Port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40971" name="AutoShape 8"/>
            <p:cNvSpPr>
              <a:spLocks noChangeArrowheads="1"/>
            </p:cNvSpPr>
            <p:nvPr/>
          </p:nvSpPr>
          <p:spPr bwMode="auto">
            <a:xfrm rot="21420000">
              <a:off x="3003550" y="4191000"/>
              <a:ext cx="1809750" cy="18796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SAS Controller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15616" y="1556792"/>
            <a:ext cx="6767513" cy="4654550"/>
            <a:chOff x="1303512" y="2060848"/>
            <a:chExt cx="6767513" cy="4654550"/>
          </a:xfrm>
        </p:grpSpPr>
        <p:pic>
          <p:nvPicPr>
            <p:cNvPr id="41988" name="Picture 5" descr="sas cabl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3512" y="2060848"/>
              <a:ext cx="6767513" cy="4654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89" name="Line 6"/>
            <p:cNvSpPr>
              <a:spLocks noChangeShapeType="1"/>
            </p:cNvSpPr>
            <p:nvPr/>
          </p:nvSpPr>
          <p:spPr bwMode="auto">
            <a:xfrm flipH="1">
              <a:off x="5183188" y="3562350"/>
              <a:ext cx="828675" cy="442913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1990" name="Line 7"/>
            <p:cNvSpPr>
              <a:spLocks noChangeShapeType="1"/>
            </p:cNvSpPr>
            <p:nvPr/>
          </p:nvSpPr>
          <p:spPr bwMode="auto">
            <a:xfrm flipH="1">
              <a:off x="5795963" y="3562350"/>
              <a:ext cx="215900" cy="92233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1991" name="AutoShape 8"/>
            <p:cNvSpPr>
              <a:spLocks noChangeArrowheads="1"/>
            </p:cNvSpPr>
            <p:nvPr/>
          </p:nvSpPr>
          <p:spPr bwMode="auto">
            <a:xfrm>
              <a:off x="5364163" y="3154363"/>
              <a:ext cx="1512887" cy="407987"/>
            </a:xfrm>
            <a:prstGeom prst="wedgeRoundRectCallout">
              <a:avLst>
                <a:gd name="adj1" fmla="val -23375"/>
                <a:gd name="adj2" fmla="val 50171"/>
                <a:gd name="adj3" fmla="val 1666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SAS Cable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Cable Connection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Server</a:t>
            </a:r>
            <a:r>
              <a:rPr lang="zh-CN" altLang="en-US" dirty="0" smtClean="0"/>
              <a:t>概念</a:t>
            </a:r>
          </a:p>
        </p:txBody>
      </p:sp>
      <p:sp>
        <p:nvSpPr>
          <p:cNvPr id="10243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宋体" charset="-122"/>
              </a:rPr>
              <a:t>服务器</a:t>
            </a:r>
            <a:r>
              <a:rPr lang="zh-CN" altLang="en-US" smtClean="0">
                <a:ea typeface="宋体" charset="-122"/>
              </a:rPr>
              <a:t>（</a:t>
            </a:r>
            <a:r>
              <a:rPr lang="en-US" altLang="zh-CN" smtClean="0">
                <a:ea typeface="宋体" charset="-122"/>
              </a:rPr>
              <a:t>Server</a:t>
            </a:r>
            <a:r>
              <a:rPr lang="zh-CN" altLang="en-US" smtClean="0">
                <a:ea typeface="宋体" charset="-122"/>
              </a:rPr>
              <a:t>）指一个管理资源并为用户提供服务的</a:t>
            </a:r>
            <a:r>
              <a:rPr lang="zh-CN" altLang="en-US" smtClean="0">
                <a:ea typeface="宋体" charset="-122"/>
                <a:hlinkClick r:id="rId3"/>
              </a:rPr>
              <a:t>计算机</a:t>
            </a:r>
            <a:r>
              <a:rPr lang="zh-CN" altLang="en-US" smtClean="0">
                <a:ea typeface="宋体" charset="-122"/>
              </a:rPr>
              <a:t>，通常分为</a:t>
            </a:r>
            <a:r>
              <a:rPr lang="zh-CN" altLang="en-US" u="sng" smtClean="0">
                <a:ea typeface="宋体" charset="-122"/>
              </a:rPr>
              <a:t>文件服务器</a:t>
            </a:r>
            <a:r>
              <a:rPr lang="zh-CN" altLang="en-US" smtClean="0">
                <a:ea typeface="宋体" charset="-122"/>
              </a:rPr>
              <a:t>、</a:t>
            </a:r>
            <a:r>
              <a:rPr lang="zh-CN" altLang="en-US" u="sng" smtClean="0">
                <a:ea typeface="宋体" charset="-122"/>
              </a:rPr>
              <a:t>数据库服务器</a:t>
            </a:r>
            <a:r>
              <a:rPr lang="zh-CN" altLang="en-US" smtClean="0">
                <a:ea typeface="宋体" charset="-122"/>
              </a:rPr>
              <a:t>和</a:t>
            </a:r>
            <a:r>
              <a:rPr lang="zh-CN" altLang="en-US" u="sng" smtClean="0">
                <a:ea typeface="宋体" charset="-122"/>
              </a:rPr>
              <a:t>应用程序服务器</a:t>
            </a:r>
            <a:r>
              <a:rPr lang="zh-CN" altLang="en-US" smtClean="0">
                <a:ea typeface="宋体" charset="-122"/>
              </a:rPr>
              <a:t>。运行以上软件的计算机或计算机系统也被称为服务器。相对于普通</a:t>
            </a:r>
            <a:r>
              <a:rPr lang="en-US" altLang="zh-CN" smtClean="0">
                <a:ea typeface="宋体" charset="-122"/>
              </a:rPr>
              <a:t>PC</a:t>
            </a:r>
            <a:r>
              <a:rPr lang="zh-CN" altLang="en-US" smtClean="0">
                <a:ea typeface="宋体" charset="-122"/>
              </a:rPr>
              <a:t>来说，服务器在稳定性、安全性、性能等方面都要求更高，因此</a:t>
            </a:r>
            <a:r>
              <a:rPr lang="en-US" altLang="zh-CN" smtClean="0">
                <a:ea typeface="宋体" charset="-122"/>
                <a:hlinkClick r:id="rId4"/>
              </a:rPr>
              <a:t>CPU</a:t>
            </a:r>
            <a:r>
              <a:rPr lang="zh-CN" altLang="en-US" smtClean="0">
                <a:ea typeface="宋体" charset="-122"/>
              </a:rPr>
              <a:t>、</a:t>
            </a:r>
            <a:r>
              <a:rPr lang="zh-CN" altLang="en-US" smtClean="0">
                <a:ea typeface="宋体" charset="-122"/>
                <a:hlinkClick r:id="rId5"/>
              </a:rPr>
              <a:t>芯片组</a:t>
            </a:r>
            <a:r>
              <a:rPr lang="zh-CN" altLang="en-US" smtClean="0">
                <a:ea typeface="宋体" charset="-122"/>
              </a:rPr>
              <a:t>、</a:t>
            </a:r>
            <a:r>
              <a:rPr lang="zh-CN" altLang="en-US" smtClean="0">
                <a:ea typeface="宋体" charset="-122"/>
                <a:hlinkClick r:id="rId6"/>
              </a:rPr>
              <a:t>内存</a:t>
            </a:r>
            <a:r>
              <a:rPr lang="zh-CN" altLang="en-US" smtClean="0">
                <a:ea typeface="宋体" charset="-122"/>
              </a:rPr>
              <a:t>、磁盘系统、网络等</a:t>
            </a:r>
            <a:r>
              <a:rPr lang="zh-CN" altLang="en-US" smtClean="0">
                <a:ea typeface="宋体" charset="-122"/>
                <a:hlinkClick r:id="rId7"/>
              </a:rPr>
              <a:t>硬件</a:t>
            </a:r>
            <a:r>
              <a:rPr lang="zh-CN" altLang="en-US" smtClean="0">
                <a:ea typeface="宋体" charset="-122"/>
              </a:rPr>
              <a:t>和普通</a:t>
            </a:r>
            <a:r>
              <a:rPr lang="en-US" altLang="zh-CN" smtClean="0">
                <a:ea typeface="宋体" charset="-122"/>
              </a:rPr>
              <a:t>PC</a:t>
            </a:r>
            <a:r>
              <a:rPr lang="zh-CN" altLang="en-US" smtClean="0">
                <a:ea typeface="宋体" charset="-122"/>
              </a:rPr>
              <a:t>有所不同。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71550" y="1597025"/>
            <a:ext cx="7035800" cy="4725987"/>
            <a:chOff x="971550" y="1773238"/>
            <a:chExt cx="7035800" cy="4725987"/>
          </a:xfrm>
        </p:grpSpPr>
        <p:pic>
          <p:nvPicPr>
            <p:cNvPr id="43010" name="Picture 2" descr="ilo chip s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1773238"/>
              <a:ext cx="7035800" cy="472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1" name="AutoShape 6"/>
            <p:cNvSpPr>
              <a:spLocks noChangeArrowheads="1"/>
            </p:cNvSpPr>
            <p:nvPr/>
          </p:nvSpPr>
          <p:spPr bwMode="auto">
            <a:xfrm rot="21420000">
              <a:off x="3917950" y="3213100"/>
              <a:ext cx="1695450" cy="14478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012" name="AutoShape 7"/>
            <p:cNvSpPr>
              <a:spLocks/>
            </p:cNvSpPr>
            <p:nvPr/>
          </p:nvSpPr>
          <p:spPr bwMode="auto">
            <a:xfrm>
              <a:off x="4932363" y="1830388"/>
              <a:ext cx="1728787" cy="369887"/>
            </a:xfrm>
            <a:prstGeom prst="borderCallout2">
              <a:avLst>
                <a:gd name="adj1" fmla="val 29222"/>
                <a:gd name="adj2" fmla="val -4407"/>
                <a:gd name="adj3" fmla="val 29222"/>
                <a:gd name="adj4" fmla="val -18995"/>
                <a:gd name="adj5" fmla="val 368898"/>
                <a:gd name="adj6" fmla="val -18028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iLO Chi</a:t>
              </a:r>
              <a:r>
                <a:rPr lang="en-US" altLang="zh-CN">
                  <a:solidFill>
                    <a:srgbClr val="00B0F0"/>
                  </a:solidFill>
                </a:rPr>
                <a:t>p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43013" name="AutoShape 8"/>
            <p:cNvSpPr>
              <a:spLocks noChangeArrowheads="1"/>
            </p:cNvSpPr>
            <p:nvPr/>
          </p:nvSpPr>
          <p:spPr bwMode="auto">
            <a:xfrm rot="180000">
              <a:off x="2195513" y="2781300"/>
              <a:ext cx="723900" cy="5969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014" name="AutoShape 9"/>
            <p:cNvSpPr>
              <a:spLocks/>
            </p:cNvSpPr>
            <p:nvPr/>
          </p:nvSpPr>
          <p:spPr bwMode="auto">
            <a:xfrm>
              <a:off x="2801938" y="2163763"/>
              <a:ext cx="1409700" cy="368300"/>
            </a:xfrm>
            <a:prstGeom prst="borderCallout2">
              <a:avLst>
                <a:gd name="adj1" fmla="val 17176"/>
                <a:gd name="adj2" fmla="val -6606"/>
                <a:gd name="adj3" fmla="val 17176"/>
                <a:gd name="adj4" fmla="val -18449"/>
                <a:gd name="adj5" fmla="val 139468"/>
                <a:gd name="adj6" fmla="val -22278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BIOS ROM</a:t>
              </a:r>
            </a:p>
          </p:txBody>
        </p:sp>
        <p:sp>
          <p:nvSpPr>
            <p:cNvPr id="43015" name="AutoShape 10"/>
            <p:cNvSpPr>
              <a:spLocks noChangeArrowheads="1"/>
            </p:cNvSpPr>
            <p:nvPr/>
          </p:nvSpPr>
          <p:spPr bwMode="auto">
            <a:xfrm rot="180000">
              <a:off x="1900238" y="3513138"/>
              <a:ext cx="1182687" cy="89376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016" name="AutoShape 11"/>
            <p:cNvSpPr>
              <a:spLocks/>
            </p:cNvSpPr>
            <p:nvPr/>
          </p:nvSpPr>
          <p:spPr bwMode="auto">
            <a:xfrm>
              <a:off x="2411413" y="5089525"/>
              <a:ext cx="1154112" cy="369888"/>
            </a:xfrm>
            <a:prstGeom prst="borderCallout2">
              <a:avLst>
                <a:gd name="adj1" fmla="val 17176"/>
                <a:gd name="adj2" fmla="val -6606"/>
                <a:gd name="adj3" fmla="val 17176"/>
                <a:gd name="adj4" fmla="val -27259"/>
                <a:gd name="adj5" fmla="val -188903"/>
                <a:gd name="adj6" fmla="val -2390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iLO ROM</a:t>
              </a:r>
              <a:endParaRPr lang="zh-CN" altLang="en-US">
                <a:solidFill>
                  <a:srgbClr val="00B0F0"/>
                </a:solidFill>
                <a:ea typeface="PMingLiU" pitchFamily="18" charset="-120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iLO</a:t>
            </a:r>
            <a:r>
              <a:rPr lang="en-US" altLang="zh-CN" dirty="0" smtClean="0"/>
              <a:t> And BIOS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14438" y="1643063"/>
            <a:ext cx="6786562" cy="4643437"/>
            <a:chOff x="1214438" y="1643063"/>
            <a:chExt cx="6786562" cy="4643437"/>
          </a:xfrm>
        </p:grpSpPr>
        <p:pic>
          <p:nvPicPr>
            <p:cNvPr id="44034" name="图片 11" descr="IMG_06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38" y="1643063"/>
              <a:ext cx="6786562" cy="4643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5" name="AutoShape 7"/>
            <p:cNvSpPr>
              <a:spLocks/>
            </p:cNvSpPr>
            <p:nvPr/>
          </p:nvSpPr>
          <p:spPr bwMode="auto">
            <a:xfrm>
              <a:off x="6215063" y="3786188"/>
              <a:ext cx="1728787" cy="369887"/>
            </a:xfrm>
            <a:prstGeom prst="borderCallout2">
              <a:avLst>
                <a:gd name="adj1" fmla="val 29222"/>
                <a:gd name="adj2" fmla="val -4407"/>
                <a:gd name="adj3" fmla="val 29222"/>
                <a:gd name="adj4" fmla="val -18995"/>
                <a:gd name="adj5" fmla="val 43236"/>
                <a:gd name="adj6" fmla="val -3397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00B0F0"/>
                  </a:solidFill>
                </a:rPr>
                <a:t>South Bridge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44036" name="AutoShape 11"/>
            <p:cNvSpPr>
              <a:spLocks/>
            </p:cNvSpPr>
            <p:nvPr/>
          </p:nvSpPr>
          <p:spPr bwMode="auto">
            <a:xfrm>
              <a:off x="2846388" y="4143375"/>
              <a:ext cx="1154112" cy="646113"/>
            </a:xfrm>
            <a:prstGeom prst="borderCallout2">
              <a:avLst>
                <a:gd name="adj1" fmla="val 17176"/>
                <a:gd name="adj2" fmla="val -6606"/>
                <a:gd name="adj3" fmla="val 17176"/>
                <a:gd name="adj4" fmla="val -27259"/>
                <a:gd name="adj5" fmla="val -56134"/>
                <a:gd name="adj6" fmla="val 7287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00B0F0"/>
                  </a:solidFill>
                  <a:ea typeface="PMingLiU" pitchFamily="18" charset="-120"/>
                </a:rPr>
                <a:t>CMOS Battery</a:t>
              </a:r>
              <a:endParaRPr lang="zh-CN" altLang="en-US">
                <a:solidFill>
                  <a:srgbClr val="00B0F0"/>
                </a:solidFill>
                <a:ea typeface="PMingLiU" pitchFamily="18" charset="-120"/>
              </a:endParaRPr>
            </a:p>
          </p:txBody>
        </p:sp>
        <p:sp>
          <p:nvSpPr>
            <p:cNvPr id="44037" name="矩形 18"/>
            <p:cNvSpPr>
              <a:spLocks noChangeArrowheads="1"/>
            </p:cNvSpPr>
            <p:nvPr/>
          </p:nvSpPr>
          <p:spPr bwMode="auto">
            <a:xfrm>
              <a:off x="3929063" y="2786063"/>
              <a:ext cx="785812" cy="714375"/>
            </a:xfrm>
            <a:prstGeom prst="rect">
              <a:avLst/>
            </a:prstGeom>
            <a:noFill/>
            <a:ln w="3175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038" name="流程图: 可选过程 20"/>
            <p:cNvSpPr>
              <a:spLocks noChangeArrowheads="1"/>
            </p:cNvSpPr>
            <p:nvPr/>
          </p:nvSpPr>
          <p:spPr bwMode="auto">
            <a:xfrm>
              <a:off x="4143375" y="3571875"/>
              <a:ext cx="1714500" cy="1285875"/>
            </a:xfrm>
            <a:prstGeom prst="flowChartAlternateProcess">
              <a:avLst/>
            </a:prstGeom>
            <a:noFill/>
            <a:ln w="3175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039" name="流程图: 可选过程 21"/>
            <p:cNvSpPr>
              <a:spLocks noChangeArrowheads="1"/>
            </p:cNvSpPr>
            <p:nvPr/>
          </p:nvSpPr>
          <p:spPr bwMode="auto">
            <a:xfrm>
              <a:off x="2928938" y="3500438"/>
              <a:ext cx="571500" cy="407987"/>
            </a:xfrm>
            <a:prstGeom prst="flowChartAlternateProcess">
              <a:avLst/>
            </a:prstGeom>
            <a:noFill/>
            <a:ln w="3175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040" name="流程图: 可选过程 22"/>
            <p:cNvSpPr>
              <a:spLocks noChangeArrowheads="1"/>
            </p:cNvSpPr>
            <p:nvPr/>
          </p:nvSpPr>
          <p:spPr bwMode="auto">
            <a:xfrm>
              <a:off x="3214688" y="2500313"/>
              <a:ext cx="571500" cy="407987"/>
            </a:xfrm>
            <a:prstGeom prst="flowChartAlternateProcess">
              <a:avLst/>
            </a:prstGeom>
            <a:noFill/>
            <a:ln w="3175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041" name="AutoShape 7"/>
            <p:cNvSpPr>
              <a:spLocks/>
            </p:cNvSpPr>
            <p:nvPr/>
          </p:nvSpPr>
          <p:spPr bwMode="auto">
            <a:xfrm>
              <a:off x="5857875" y="2643188"/>
              <a:ext cx="1285875" cy="369887"/>
            </a:xfrm>
            <a:prstGeom prst="borderCallout2">
              <a:avLst>
                <a:gd name="adj1" fmla="val 29222"/>
                <a:gd name="adj2" fmla="val -4407"/>
                <a:gd name="adj3" fmla="val 29222"/>
                <a:gd name="adj4" fmla="val -18995"/>
                <a:gd name="adj5" fmla="val 138894"/>
                <a:gd name="adj6" fmla="val -89120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00B0F0"/>
                  </a:solidFill>
                </a:rPr>
                <a:t>TPM Card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44042" name="AutoShape 7"/>
            <p:cNvSpPr>
              <a:spLocks/>
            </p:cNvSpPr>
            <p:nvPr/>
          </p:nvSpPr>
          <p:spPr bwMode="auto">
            <a:xfrm>
              <a:off x="4500563" y="1785938"/>
              <a:ext cx="1214437" cy="646112"/>
            </a:xfrm>
            <a:prstGeom prst="borderCallout2">
              <a:avLst>
                <a:gd name="adj1" fmla="val 29222"/>
                <a:gd name="adj2" fmla="val -4407"/>
                <a:gd name="adj3" fmla="val 29222"/>
                <a:gd name="adj4" fmla="val -18995"/>
                <a:gd name="adj5" fmla="val 110759"/>
                <a:gd name="adj6" fmla="val -67222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00B0F0"/>
                  </a:solidFill>
                </a:rPr>
                <a:t>Mini SD Card Slot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SD/TPM/PCH/Battery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53914" y="1556792"/>
            <a:ext cx="6553200" cy="4481512"/>
            <a:chOff x="1187450" y="1916113"/>
            <a:chExt cx="6553200" cy="4481512"/>
          </a:xfrm>
        </p:grpSpPr>
        <p:pic>
          <p:nvPicPr>
            <p:cNvPr id="45058" name="Picture 2" descr="cpl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450" y="1916113"/>
              <a:ext cx="6553200" cy="448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59" name="AutoShape 6"/>
            <p:cNvSpPr>
              <a:spLocks noChangeArrowheads="1"/>
            </p:cNvSpPr>
            <p:nvPr/>
          </p:nvSpPr>
          <p:spPr bwMode="auto">
            <a:xfrm rot="21480000">
              <a:off x="5951538" y="2963863"/>
              <a:ext cx="666750" cy="109696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5060" name="AutoShape 7"/>
            <p:cNvSpPr>
              <a:spLocks/>
            </p:cNvSpPr>
            <p:nvPr/>
          </p:nvSpPr>
          <p:spPr bwMode="auto">
            <a:xfrm>
              <a:off x="2619375" y="2368550"/>
              <a:ext cx="1728788" cy="666750"/>
            </a:xfrm>
            <a:prstGeom prst="borderCallout2">
              <a:avLst>
                <a:gd name="adj1" fmla="val 29222"/>
                <a:gd name="adj2" fmla="val 104407"/>
                <a:gd name="adj3" fmla="val 29222"/>
                <a:gd name="adj4" fmla="val 174065"/>
                <a:gd name="adj5" fmla="val 143181"/>
                <a:gd name="adj6" fmla="val 190273"/>
              </a:avLst>
            </a:prstGeom>
            <a:solidFill>
              <a:srgbClr val="FFFF00"/>
            </a:solidFill>
            <a:ln w="25400">
              <a:solidFill>
                <a:srgbClr val="FF0000"/>
              </a:solidFill>
              <a:miter lim="800000"/>
              <a:headEnd type="triangle" w="med" len="med"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zh-CN" altLang="en-US">
                  <a:solidFill>
                    <a:srgbClr val="00B0F0"/>
                  </a:solidFill>
                </a:rPr>
                <a:t>Maintenance SW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SWITCH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5" descr="S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0768"/>
            <a:ext cx="76327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Maintenance Switch 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/>
              <a:t>Foxconn Confidential</a:t>
            </a:r>
            <a:endParaRPr lang="en-US" altLang="zh-CN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446EC5-597D-493A-992A-B400D56EBCD1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473090" name="WordArt 2"/>
          <p:cNvSpPr>
            <a:spLocks noChangeArrowheads="1" noChangeShapeType="1" noTextEdit="1"/>
          </p:cNvSpPr>
          <p:nvPr/>
        </p:nvSpPr>
        <p:spPr bwMode="auto">
          <a:xfrm>
            <a:off x="3040422" y="2204864"/>
            <a:ext cx="2520280" cy="10477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 smtClean="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Thank You</a:t>
            </a:r>
            <a:r>
              <a:rPr lang="zh-CN" altLang="en-US" sz="3600" kern="10" dirty="0" smtClean="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Times New Roman"/>
                <a:cs typeface="Times New Roman"/>
              </a:rPr>
              <a:t>！</a:t>
            </a:r>
            <a:endParaRPr lang="zh-CN" altLang="en-US" sz="3600" kern="10" dirty="0">
              <a:solidFill>
                <a:srgbClr val="336699"/>
              </a:solidFill>
              <a:effectLst>
                <a:outerShdw dist="45791" dir="2021404" algn="ctr" rotWithShape="0">
                  <a:srgbClr val="B2B2B2">
                    <a:alpha val="80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45" y="3645024"/>
            <a:ext cx="47180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17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专案分类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Run Rain</a:t>
            </a:r>
          </a:p>
          <a:p>
            <a:pPr marL="0" indent="0">
              <a:buNone/>
            </a:pPr>
            <a:r>
              <a:rPr lang="en-US" altLang="zh-CN" dirty="0">
                <a:ea typeface="宋体" charset="-122"/>
              </a:rPr>
              <a:t>	</a:t>
            </a:r>
            <a:r>
              <a:rPr lang="en-US" altLang="zh-CN" dirty="0" smtClean="0">
                <a:ea typeface="宋体" charset="-122"/>
              </a:rPr>
              <a:t>HP </a:t>
            </a:r>
            <a:r>
              <a:rPr lang="en-US" altLang="zh-CN" dirty="0" err="1" smtClean="0">
                <a:ea typeface="宋体" charset="-122"/>
              </a:rPr>
              <a:t>ProLiant</a:t>
            </a:r>
            <a:r>
              <a:rPr lang="en-US" altLang="zh-CN" dirty="0" smtClean="0">
                <a:ea typeface="宋体" charset="-122"/>
              </a:rPr>
              <a:t> (G1-G10), HP</a:t>
            </a:r>
            <a:r>
              <a:rPr lang="zh-CN" altLang="en-US" dirty="0" smtClean="0">
                <a:ea typeface="宋体" charset="-122"/>
              </a:rPr>
              <a:t>设计，</a:t>
            </a:r>
            <a:r>
              <a:rPr lang="en-US" altLang="zh-CN" dirty="0" smtClean="0">
                <a:ea typeface="宋体" charset="-122"/>
              </a:rPr>
              <a:t>FXN</a:t>
            </a:r>
            <a:r>
              <a:rPr lang="zh-CN" altLang="en-US" dirty="0" smtClean="0">
                <a:ea typeface="宋体" charset="-122"/>
              </a:rPr>
              <a:t>生产。</a:t>
            </a:r>
            <a:endParaRPr lang="en-US" altLang="zh-CN" dirty="0"/>
          </a:p>
          <a:p>
            <a:r>
              <a:rPr lang="en-US" altLang="zh-CN" dirty="0" smtClean="0"/>
              <a:t>JV(Join Venture)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FXN</a:t>
            </a:r>
            <a:r>
              <a:rPr lang="zh-CN" altLang="en-US" dirty="0" smtClean="0"/>
              <a:t>设计并生产，</a:t>
            </a:r>
            <a:r>
              <a:rPr lang="en-US" altLang="zh-CN" dirty="0" smtClean="0"/>
              <a:t>HP</a:t>
            </a:r>
            <a:r>
              <a:rPr lang="zh-CN" altLang="en-US" dirty="0" smtClean="0"/>
              <a:t>联系客户。</a:t>
            </a:r>
            <a:endParaRPr lang="en-US" altLang="zh-CN" dirty="0"/>
          </a:p>
          <a:p>
            <a:r>
              <a:rPr lang="en-US" altLang="zh-CN" dirty="0" err="1" smtClean="0"/>
              <a:t>Alibaba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FXN</a:t>
            </a:r>
            <a:r>
              <a:rPr lang="zh-CN" altLang="en-US" dirty="0" smtClean="0"/>
              <a:t>设计并生产，</a:t>
            </a:r>
            <a:r>
              <a:rPr lang="en-US" altLang="zh-CN" dirty="0" smtClean="0"/>
              <a:t>FXN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Ali</a:t>
            </a:r>
            <a:r>
              <a:rPr lang="zh-CN" altLang="en-US" dirty="0" smtClean="0"/>
              <a:t>客户直接沟通。</a:t>
            </a:r>
            <a:endParaRPr lang="en-US" altLang="zh-CN" dirty="0"/>
          </a:p>
          <a:p>
            <a:r>
              <a:rPr lang="zh-CN" altLang="en-US" dirty="0" smtClean="0"/>
              <a:t>白牌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FXN</a:t>
            </a:r>
            <a:r>
              <a:rPr lang="zh-CN" altLang="en-US" dirty="0"/>
              <a:t>设计并生</a:t>
            </a:r>
            <a:r>
              <a:rPr lang="zh-CN" altLang="en-US" dirty="0" smtClean="0"/>
              <a:t>产，针对小客户的无牌产品。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 smtClean="0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225B21-F6B2-47EF-A984-A71EB8AF995C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157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JV</a:t>
            </a:r>
            <a:r>
              <a:rPr lang="zh-CN" altLang="en-US" dirty="0" smtClean="0"/>
              <a:t>现有专案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JBOD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2400" dirty="0" smtClean="0"/>
              <a:t>Lego-MFST,Lego-Apple,Lego-wave2,Broadside,RIMOVA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Server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2400" dirty="0" smtClean="0"/>
              <a:t>1218R,1206R,1211R,806S,407S,807S,Arcee,RAX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New Project</a:t>
            </a:r>
          </a:p>
          <a:p>
            <a:pPr marL="0" indent="0">
              <a:buNone/>
            </a:pPr>
            <a:r>
              <a:rPr lang="en-US" altLang="zh-CN" dirty="0" err="1" smtClean="0"/>
              <a:t>Thunder,Twins,Supperman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 smtClean="0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225B21-F6B2-47EF-A984-A71EB8AF995C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550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HP </a:t>
            </a:r>
            <a:r>
              <a:rPr lang="en-US" altLang="zh-CN" dirty="0" err="1" smtClean="0"/>
              <a:t>ProLiant</a:t>
            </a:r>
            <a:r>
              <a:rPr lang="zh-CN" altLang="en-US" dirty="0" smtClean="0"/>
              <a:t>系</a:t>
            </a:r>
            <a:r>
              <a:rPr lang="zh-CN" altLang="en-US" dirty="0"/>
              <a:t>列服务器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 smtClean="0"/>
              <a:t>Foxconn Confidential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225B21-F6B2-47EF-A984-A71EB8AF995C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148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HP </a:t>
            </a:r>
            <a:r>
              <a:rPr lang="en-US" altLang="zh-CN" dirty="0" err="1" smtClean="0"/>
              <a:t>ProLiant</a:t>
            </a:r>
            <a:r>
              <a:rPr lang="en-US" altLang="zh-CN" dirty="0" smtClean="0"/>
              <a:t> </a:t>
            </a:r>
            <a:r>
              <a:rPr lang="zh-CN" altLang="en-US" dirty="0" smtClean="0"/>
              <a:t>系列服务器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charset="-122"/>
              </a:rPr>
              <a:t>HP </a:t>
            </a:r>
            <a:r>
              <a:rPr lang="en-US" altLang="zh-CN" dirty="0" err="1" smtClean="0">
                <a:ea typeface="宋体" charset="-122"/>
              </a:rPr>
              <a:t>ProLiant</a:t>
            </a:r>
            <a:r>
              <a:rPr lang="zh-CN" altLang="en-US" dirty="0" smtClean="0">
                <a:ea typeface="宋体" charset="-122"/>
              </a:rPr>
              <a:t>服务器：开创并推动工业标准服务器发展。 </a:t>
            </a:r>
            <a:endParaRPr lang="en-US" altLang="zh-CN" dirty="0" smtClean="0">
              <a:ea typeface="宋体" charset="-122"/>
            </a:endParaRPr>
          </a:p>
          <a:p>
            <a:pPr eaLnBrk="1" hangingPunct="1"/>
            <a:r>
              <a:rPr lang="en-US" altLang="zh-CN" dirty="0" smtClean="0">
                <a:ea typeface="宋体" charset="-122"/>
              </a:rPr>
              <a:t>1993</a:t>
            </a:r>
            <a:r>
              <a:rPr lang="zh-CN" altLang="en-US" dirty="0" smtClean="0">
                <a:ea typeface="宋体" charset="-122"/>
              </a:rPr>
              <a:t>年，以“</a:t>
            </a:r>
            <a:r>
              <a:rPr lang="en-US" altLang="zh-CN" dirty="0" smtClean="0">
                <a:ea typeface="宋体" charset="-122"/>
              </a:rPr>
              <a:t>Professional</a:t>
            </a:r>
            <a:r>
              <a:rPr lang="zh-CN" altLang="en-US" dirty="0" smtClean="0">
                <a:ea typeface="宋体" charset="-122"/>
              </a:rPr>
              <a:t>（专业）和</a:t>
            </a:r>
            <a:r>
              <a:rPr lang="en-US" altLang="zh-CN" dirty="0" smtClean="0">
                <a:ea typeface="宋体" charset="-122"/>
              </a:rPr>
              <a:t>Reliant</a:t>
            </a:r>
            <a:r>
              <a:rPr lang="zh-CN" altLang="en-US" dirty="0" smtClean="0">
                <a:ea typeface="宋体" charset="-122"/>
              </a:rPr>
              <a:t>（可靠）”为理念，正式命名为</a:t>
            </a:r>
            <a:r>
              <a:rPr lang="en-US" altLang="zh-CN" dirty="0" err="1" smtClean="0">
                <a:ea typeface="宋体" charset="-122"/>
              </a:rPr>
              <a:t>ProLiant</a:t>
            </a:r>
            <a:r>
              <a:rPr lang="zh-CN" altLang="en-US" dirty="0" smtClean="0">
                <a:ea typeface="宋体" charset="-122"/>
              </a:rPr>
              <a:t>服务器，并以源源不断的技术创新，如</a:t>
            </a:r>
            <a:r>
              <a:rPr lang="en-US" altLang="zh-CN" u="sng" dirty="0" smtClean="0">
                <a:solidFill>
                  <a:srgbClr val="FF33CC"/>
                </a:solidFill>
                <a:ea typeface="宋体" charset="-122"/>
              </a:rPr>
              <a:t>RAID</a:t>
            </a:r>
            <a:r>
              <a:rPr lang="zh-CN" altLang="en-US" u="sng" dirty="0" smtClean="0">
                <a:solidFill>
                  <a:srgbClr val="FF33CC"/>
                </a:solidFill>
                <a:ea typeface="宋体" charset="-122"/>
              </a:rPr>
              <a:t>硬盘保护技术</a:t>
            </a:r>
            <a:r>
              <a:rPr lang="zh-CN" altLang="en-US" dirty="0" smtClean="0">
                <a:ea typeface="宋体" charset="-122"/>
              </a:rPr>
              <a:t>、</a:t>
            </a:r>
            <a:r>
              <a:rPr lang="zh-CN" altLang="en-US" u="sng" dirty="0" smtClean="0">
                <a:solidFill>
                  <a:srgbClr val="FF33CC"/>
                </a:solidFill>
                <a:ea typeface="宋体" charset="-122"/>
              </a:rPr>
              <a:t>热插拔硬盘</a:t>
            </a:r>
            <a:r>
              <a:rPr lang="zh-CN" altLang="en-US" dirty="0" smtClean="0">
                <a:ea typeface="宋体" charset="-122"/>
              </a:rPr>
              <a:t>、</a:t>
            </a:r>
            <a:r>
              <a:rPr lang="zh-CN" altLang="en-US" u="sng" dirty="0" smtClean="0">
                <a:solidFill>
                  <a:srgbClr val="FF33CC"/>
                </a:solidFill>
                <a:ea typeface="宋体" charset="-122"/>
              </a:rPr>
              <a:t>远程管理</a:t>
            </a:r>
            <a:r>
              <a:rPr lang="zh-CN" altLang="en-US" dirty="0" smtClean="0">
                <a:ea typeface="宋体" charset="-122"/>
              </a:rPr>
              <a:t>、</a:t>
            </a:r>
            <a:r>
              <a:rPr lang="zh-CN" altLang="en-US" u="sng" dirty="0">
                <a:solidFill>
                  <a:srgbClr val="FF33CC"/>
                </a:solidFill>
                <a:ea typeface="宋体" charset="-122"/>
              </a:rPr>
              <a:t>通用电源插槽</a:t>
            </a:r>
            <a:r>
              <a:rPr lang="zh-CN" altLang="en-US" dirty="0" smtClean="0">
                <a:ea typeface="宋体" charset="-122"/>
              </a:rPr>
              <a:t>，不断推动着工业标准服务器产业的发展，并不断巩固和提升在工业标准服务器产业的潮流领导者地位。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HP ProLiant </a:t>
            </a:r>
            <a:r>
              <a:rPr lang="zh-CN" altLang="en-US" smtClean="0"/>
              <a:t>服务器分类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zh-CN" altLang="en-US" dirty="0" smtClean="0">
                <a:ea typeface="+mn-ea"/>
              </a:rPr>
              <a:t>主要有四类：</a:t>
            </a:r>
            <a:endParaRPr lang="en-US" altLang="zh-CN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CN" b="1" i="1" dirty="0">
                <a:solidFill>
                  <a:srgbClr val="00B0F0"/>
                </a:solidFill>
              </a:rPr>
              <a:t> </a:t>
            </a:r>
            <a:r>
              <a:rPr lang="en-US" altLang="zh-CN" b="1" i="1" dirty="0" smtClean="0">
                <a:solidFill>
                  <a:srgbClr val="00B0F0"/>
                </a:solidFill>
              </a:rPr>
              <a:t>  BL(Blades </a:t>
            </a:r>
            <a:r>
              <a:rPr lang="en-US" altLang="zh-CN" b="1" i="1" dirty="0">
                <a:solidFill>
                  <a:srgbClr val="00B0F0"/>
                </a:solidFill>
              </a:rPr>
              <a:t>Line)</a:t>
            </a:r>
            <a:r>
              <a:rPr lang="en-US" altLang="zh-CN" dirty="0"/>
              <a:t>	</a:t>
            </a:r>
            <a:r>
              <a:rPr lang="en-US" altLang="zh-CN" dirty="0">
                <a:latin typeface="+mj-ea"/>
              </a:rPr>
              <a:t>--</a:t>
            </a:r>
            <a:r>
              <a:rPr lang="zh-CN" altLang="en-US" dirty="0">
                <a:latin typeface="+mj-ea"/>
              </a:rPr>
              <a:t>刀片</a:t>
            </a:r>
            <a:r>
              <a:rPr lang="en-US" altLang="zh-CN" dirty="0">
                <a:latin typeface="+mj-ea"/>
              </a:rPr>
              <a:t>(Blade)</a:t>
            </a:r>
            <a:r>
              <a:rPr lang="zh-CN" altLang="en-US" dirty="0">
                <a:latin typeface="+mj-ea"/>
              </a:rPr>
              <a:t>服务</a:t>
            </a:r>
            <a:r>
              <a:rPr lang="zh-CN" altLang="en-US" dirty="0" smtClean="0">
                <a:latin typeface="+mj-ea"/>
              </a:rPr>
              <a:t>器</a:t>
            </a:r>
            <a:endParaRPr lang="zh-CN" altLang="en-US" dirty="0" smtClean="0"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defRPr/>
            </a:pPr>
            <a:r>
              <a:rPr lang="en-US" altLang="zh-CN" b="1" i="1" dirty="0" smtClean="0">
                <a:solidFill>
                  <a:srgbClr val="00B0F0"/>
                </a:solidFill>
                <a:ea typeface="+mn-ea"/>
              </a:rPr>
              <a:t>DL(Density </a:t>
            </a:r>
            <a:r>
              <a:rPr lang="en-US" altLang="zh-CN" b="1" i="1" dirty="0">
                <a:solidFill>
                  <a:srgbClr val="00B0F0"/>
                </a:solidFill>
                <a:ea typeface="+mn-ea"/>
              </a:rPr>
              <a:t>Line)</a:t>
            </a:r>
            <a:r>
              <a:rPr lang="en-US" altLang="zh-CN" dirty="0">
                <a:ea typeface="+mn-ea"/>
              </a:rPr>
              <a:t>	</a:t>
            </a:r>
            <a:r>
              <a:rPr lang="en-US" altLang="zh-CN" dirty="0">
                <a:latin typeface="+mj-ea"/>
                <a:ea typeface="+mj-ea"/>
              </a:rPr>
              <a:t>--</a:t>
            </a:r>
            <a:r>
              <a:rPr lang="zh-CN" altLang="en-US" dirty="0">
                <a:latin typeface="+mj-ea"/>
                <a:ea typeface="+mj-ea"/>
              </a:rPr>
              <a:t>机柜式</a:t>
            </a:r>
            <a:r>
              <a:rPr lang="en-US" altLang="zh-CN" dirty="0">
                <a:latin typeface="+mj-ea"/>
                <a:ea typeface="+mj-ea"/>
              </a:rPr>
              <a:t>(Rack)</a:t>
            </a:r>
            <a:r>
              <a:rPr lang="zh-CN" altLang="en-US" dirty="0">
                <a:latin typeface="+mj-ea"/>
                <a:ea typeface="+mj-ea"/>
              </a:rPr>
              <a:t>服务器</a:t>
            </a:r>
            <a:endParaRPr lang="en-US" altLang="zh-CN" dirty="0">
              <a:latin typeface="+mj-ea"/>
              <a:ea typeface="+mj-ea"/>
            </a:endParaRPr>
          </a:p>
          <a:p>
            <a:pPr marL="514350" indent="-514350" eaLnBrk="1" fontAlgn="auto" hangingPunct="1"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defRPr/>
            </a:pPr>
            <a:r>
              <a:rPr lang="en-US" altLang="zh-CN" b="1" i="1" dirty="0">
                <a:solidFill>
                  <a:srgbClr val="00B0F0"/>
                </a:solidFill>
                <a:ea typeface="+mn-ea"/>
              </a:rPr>
              <a:t>ML(Modular Line)</a:t>
            </a:r>
            <a:r>
              <a:rPr lang="en-US" altLang="zh-CN" dirty="0">
                <a:ea typeface="+mn-ea"/>
              </a:rPr>
              <a:t>	</a:t>
            </a:r>
            <a:r>
              <a:rPr lang="en-US" altLang="zh-CN" dirty="0">
                <a:latin typeface="+mj-ea"/>
                <a:ea typeface="+mj-ea"/>
              </a:rPr>
              <a:t>--</a:t>
            </a:r>
            <a:r>
              <a:rPr lang="zh-CN" altLang="en-US" dirty="0">
                <a:latin typeface="+mj-ea"/>
                <a:ea typeface="+mj-ea"/>
              </a:rPr>
              <a:t>塔式</a:t>
            </a:r>
            <a:r>
              <a:rPr lang="en-US" altLang="zh-CN" dirty="0">
                <a:latin typeface="+mj-ea"/>
                <a:ea typeface="+mj-ea"/>
              </a:rPr>
              <a:t>(Tower)</a:t>
            </a:r>
            <a:r>
              <a:rPr lang="zh-CN" altLang="en-US" dirty="0">
                <a:latin typeface="+mj-ea"/>
                <a:ea typeface="+mj-ea"/>
              </a:rPr>
              <a:t>服务器</a:t>
            </a:r>
            <a:endParaRPr lang="en-US" altLang="zh-CN" dirty="0">
              <a:latin typeface="+mj-ea"/>
              <a:ea typeface="+mj-ea"/>
            </a:endParaRPr>
          </a:p>
          <a:p>
            <a:pPr marL="514350" indent="-514350" eaLnBrk="1" fontAlgn="auto" hangingPunct="1"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defRPr/>
            </a:pPr>
            <a:r>
              <a:rPr lang="en-US" altLang="zh-CN" b="1" i="1" dirty="0" smtClean="0">
                <a:solidFill>
                  <a:srgbClr val="00B0F0"/>
                </a:solidFill>
                <a:ea typeface="+mn-ea"/>
              </a:rPr>
              <a:t>SL(Scalable </a:t>
            </a:r>
            <a:r>
              <a:rPr lang="en-US" altLang="zh-CN" b="1" i="1" dirty="0">
                <a:solidFill>
                  <a:srgbClr val="00B0F0"/>
                </a:solidFill>
                <a:ea typeface="+mn-ea"/>
              </a:rPr>
              <a:t>Line)</a:t>
            </a:r>
            <a:r>
              <a:rPr lang="en-US" altLang="zh-CN" dirty="0">
                <a:ea typeface="+mn-ea"/>
              </a:rPr>
              <a:t>	</a:t>
            </a:r>
            <a:r>
              <a:rPr lang="en-US" altLang="zh-CN" dirty="0">
                <a:latin typeface="+mj-ea"/>
                <a:ea typeface="+mj-ea"/>
              </a:rPr>
              <a:t>--</a:t>
            </a:r>
            <a:r>
              <a:rPr lang="zh-CN" altLang="en-US" dirty="0">
                <a:latin typeface="+mj-ea"/>
                <a:ea typeface="+mj-ea"/>
              </a:rPr>
              <a:t>可扩展服务器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12292" name="Picture 4" descr="C:\Users\michael\AppData\Roaming\feiq\RichOle\211999060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2963"/>
            <a:ext cx="91440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Network">
  <a:themeElements>
    <a:clrScheme name="2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2_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2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2313</TotalTime>
  <Pages>0</Pages>
  <Words>1048</Words>
  <Characters>0</Characters>
  <Application>Microsoft Office PowerPoint</Application>
  <DocSecurity>0</DocSecurity>
  <PresentationFormat>全屏显示(4:3)</PresentationFormat>
  <Lines>0</Lines>
  <Paragraphs>188</Paragraphs>
  <Slides>44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2_Network</vt:lpstr>
      <vt:lpstr>Server R&amp;D FW2 Team Jason Yuan 2017/2/6</vt:lpstr>
      <vt:lpstr>目录</vt:lpstr>
      <vt:lpstr>Server概念及分类 </vt:lpstr>
      <vt:lpstr>Server概念</vt:lpstr>
      <vt:lpstr>专案分类</vt:lpstr>
      <vt:lpstr>JV现有专案</vt:lpstr>
      <vt:lpstr>HP ProLiant系列服务器 </vt:lpstr>
      <vt:lpstr>HP ProLiant 系列服务器</vt:lpstr>
      <vt:lpstr>HP ProLiant 服务器分类</vt:lpstr>
      <vt:lpstr>命名规则</vt:lpstr>
      <vt:lpstr>命名规则(续)</vt:lpstr>
      <vt:lpstr>开发代号</vt:lpstr>
      <vt:lpstr>DL/ML/sl/BL产品样机 </vt:lpstr>
      <vt:lpstr>DL Server</vt:lpstr>
      <vt:lpstr>ML Server</vt:lpstr>
      <vt:lpstr>SL Server</vt:lpstr>
      <vt:lpstr>BL Server</vt:lpstr>
      <vt:lpstr>C3000</vt:lpstr>
      <vt:lpstr>1 U = 4.445 cm,2 U = 8.89 cm</vt:lpstr>
      <vt:lpstr>Server组件及组装 </vt:lpstr>
      <vt:lpstr>CPU Installation</vt:lpstr>
      <vt:lpstr>HeatSink Installation</vt:lpstr>
      <vt:lpstr>Memory Installation</vt:lpstr>
      <vt:lpstr>Alom Card Installation</vt:lpstr>
      <vt:lpstr>Power Supply (BP) Installation</vt:lpstr>
      <vt:lpstr>Power Supply Installation</vt:lpstr>
      <vt:lpstr>Fan Installation</vt:lpstr>
      <vt:lpstr>HDD Installation </vt:lpstr>
      <vt:lpstr>Riser Installation</vt:lpstr>
      <vt:lpstr>Cable Connection</vt:lpstr>
      <vt:lpstr>Assembled Accomplishment </vt:lpstr>
      <vt:lpstr>Air Baffle </vt:lpstr>
      <vt:lpstr>Air Baffle Installation </vt:lpstr>
      <vt:lpstr>System Rear(Right) </vt:lpstr>
      <vt:lpstr>System Rear(Left) </vt:lpstr>
      <vt:lpstr>System Front </vt:lpstr>
      <vt:lpstr>CPLD chip </vt:lpstr>
      <vt:lpstr>SAS Controller</vt:lpstr>
      <vt:lpstr>Cable Connection</vt:lpstr>
      <vt:lpstr>iLO And BIOS</vt:lpstr>
      <vt:lpstr>SD/TPM/PCH/Battery</vt:lpstr>
      <vt:lpstr>SWITCH</vt:lpstr>
      <vt:lpstr>System Maintenance Switch </vt:lpstr>
      <vt:lpstr>PowerPoint 演示文稿</vt:lpstr>
    </vt:vector>
  </TitlesOfParts>
  <Company>Promise Technology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NSSG New Product Sales Training</dc:title>
  <dc:creator>Michael Chang</dc:creator>
  <cp:lastModifiedBy>袁杰</cp:lastModifiedBy>
  <cp:revision>787</cp:revision>
  <cp:lastPrinted>1899-12-30T00:00:00Z</cp:lastPrinted>
  <dcterms:created xsi:type="dcterms:W3CDTF">2004-08-23T20:57:59Z</dcterms:created>
  <dcterms:modified xsi:type="dcterms:W3CDTF">2017-02-08T05:19:28Z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2052-8.1.0.2998</vt:lpwstr>
  </property>
</Properties>
</file>